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sldIdLst>
    <p:sldId id="256" r:id="rId5"/>
    <p:sldId id="297" r:id="rId6"/>
    <p:sldId id="302" r:id="rId7"/>
    <p:sldId id="295" r:id="rId8"/>
    <p:sldId id="304" r:id="rId9"/>
    <p:sldId id="303" r:id="rId10"/>
    <p:sldId id="305" r:id="rId11"/>
    <p:sldId id="306" r:id="rId12"/>
    <p:sldId id="291" r:id="rId13"/>
    <p:sldId id="270" r:id="rId14"/>
    <p:sldId id="293" r:id="rId15"/>
    <p:sldId id="300" r:id="rId16"/>
    <p:sldId id="294" r:id="rId17"/>
    <p:sldId id="323" r:id="rId18"/>
    <p:sldId id="324" r:id="rId19"/>
    <p:sldId id="325" r:id="rId20"/>
    <p:sldId id="326" r:id="rId21"/>
    <p:sldId id="276" r:id="rId22"/>
    <p:sldId id="309" r:id="rId23"/>
    <p:sldId id="310" r:id="rId24"/>
    <p:sldId id="311" r:id="rId25"/>
    <p:sldId id="312" r:id="rId26"/>
    <p:sldId id="313" r:id="rId27"/>
    <p:sldId id="314" r:id="rId28"/>
    <p:sldId id="327" r:id="rId29"/>
    <p:sldId id="316" r:id="rId30"/>
    <p:sldId id="317" r:id="rId31"/>
    <p:sldId id="318" r:id="rId32"/>
    <p:sldId id="307" r:id="rId33"/>
    <p:sldId id="263" r:id="rId3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6855"/>
    <a:srgbClr val="0E524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7" autoAdjust="0"/>
    <p:restoredTop sz="94660"/>
  </p:normalViewPr>
  <p:slideViewPr>
    <p:cSldViewPr snapToGrid="0" snapToObjects="1">
      <p:cViewPr varScale="1">
        <p:scale>
          <a:sx n="154" d="100"/>
          <a:sy n="154" d="100"/>
        </p:scale>
        <p:origin x="472" y="192"/>
      </p:cViewPr>
      <p:guideLst>
        <p:guide orient="horz" pos="1620"/>
        <p:guide pos="2880"/>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media/image1.png>
</file>

<file path=ppt/media/image10.tiff>
</file>

<file path=ppt/media/image11.tiff>
</file>

<file path=ppt/media/image12.tiff>
</file>

<file path=ppt/media/image13.png>
</file>

<file path=ppt/media/image14.png>
</file>

<file path=ppt/media/image15.tiff>
</file>

<file path=ppt/media/image16.tiff>
</file>

<file path=ppt/media/image17.tiff>
</file>

<file path=ppt/media/image18.tiff>
</file>

<file path=ppt/media/image19.tiff>
</file>

<file path=ppt/media/image2.png>
</file>

<file path=ppt/media/image3.png>
</file>

<file path=ppt/media/image4.png>
</file>

<file path=ppt/media/image5.png>
</file>

<file path=ppt/media/image6.png>
</file>

<file path=ppt/media/image7.png>
</file>

<file path=ppt/media/image8.tiff>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Big Data Analytics - Title Slide - Background.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1968" cy="5143500"/>
          </a:xfrm>
          <a:prstGeom prst="rect">
            <a:avLst/>
          </a:prstGeom>
        </p:spPr>
      </p:pic>
      <p:sp>
        <p:nvSpPr>
          <p:cNvPr id="2" name="Title 1"/>
          <p:cNvSpPr>
            <a:spLocks noGrp="1"/>
          </p:cNvSpPr>
          <p:nvPr>
            <p:ph type="ctrTitle"/>
          </p:nvPr>
        </p:nvSpPr>
        <p:spPr>
          <a:xfrm>
            <a:off x="309880" y="368459"/>
            <a:ext cx="7772400" cy="759301"/>
          </a:xfrm>
        </p:spPr>
        <p:txBody>
          <a:bodyPr>
            <a:normAutofit/>
          </a:bodyPr>
          <a:lstStyle>
            <a:lvl1pPr algn="l">
              <a:defRPr sz="3200" b="1">
                <a:solidFill>
                  <a:srgbClr val="136855"/>
                </a:solidFill>
              </a:defRPr>
            </a:lvl1pPr>
          </a:lstStyle>
          <a:p>
            <a:r>
              <a:rPr lang="en-US" dirty="0"/>
              <a:t>Click to edit Master title style</a:t>
            </a:r>
          </a:p>
        </p:txBody>
      </p:sp>
      <p:sp>
        <p:nvSpPr>
          <p:cNvPr id="3" name="Subtitle 2"/>
          <p:cNvSpPr>
            <a:spLocks noGrp="1"/>
          </p:cNvSpPr>
          <p:nvPr>
            <p:ph type="subTitle" idx="1"/>
          </p:nvPr>
        </p:nvSpPr>
        <p:spPr>
          <a:xfrm>
            <a:off x="309880" y="1145858"/>
            <a:ext cx="3906520" cy="1314450"/>
          </a:xfrm>
        </p:spPr>
        <p:txBody>
          <a:bodyPr>
            <a:normAutofit/>
          </a:bodyPr>
          <a:lstStyle>
            <a:lvl1pPr marL="0" indent="0" algn="l">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340360" y="4767263"/>
            <a:ext cx="2133600" cy="273844"/>
          </a:xfrm>
        </p:spPr>
        <p:txBody>
          <a:bodyPr/>
          <a:lstStyle>
            <a:lvl1pPr algn="l">
              <a:defRPr/>
            </a:lvl1pPr>
          </a:lstStyle>
          <a:p>
            <a:fld id="{AF88E988-FB04-AB4E-BE5A-59F242AF7F7A}" type="slidenum">
              <a:rPr lang="en-US" smtClean="0"/>
              <a:pPr/>
              <a:t>‹#›</a:t>
            </a:fld>
            <a:endParaRPr lang="en-US" dirty="0"/>
          </a:p>
        </p:txBody>
      </p:sp>
    </p:spTree>
    <p:extLst>
      <p:ext uri="{BB962C8B-B14F-4D97-AF65-F5344CB8AC3E}">
        <p14:creationId xmlns:p14="http://schemas.microsoft.com/office/powerpoint/2010/main" val="1728351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8" name="Picture 7" descr="Big Data Analytics - Slide Backgrounds_Artboard 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2223" cy="5143500"/>
          </a:xfrm>
          <a:prstGeom prst="rect">
            <a:avLst/>
          </a:prstGeom>
        </p:spPr>
      </p:pic>
      <p:sp>
        <p:nvSpPr>
          <p:cNvPr id="2" name="Title 1"/>
          <p:cNvSpPr>
            <a:spLocks noGrp="1"/>
          </p:cNvSpPr>
          <p:nvPr>
            <p:ph type="title"/>
          </p:nvPr>
        </p:nvSpPr>
        <p:spPr>
          <a:xfrm>
            <a:off x="1717040" y="205979"/>
            <a:ext cx="6969760" cy="857250"/>
          </a:xfrm>
        </p:spPr>
        <p:txBody>
          <a:bodyPr>
            <a:normAutofit/>
          </a:bodyPr>
          <a:lstStyle>
            <a:lvl1pPr algn="l">
              <a:defRPr sz="2800" b="1">
                <a:solidFill>
                  <a:srgbClr val="136855"/>
                </a:solidFill>
              </a:defRPr>
            </a:lvl1pPr>
          </a:lstStyle>
          <a:p>
            <a:r>
              <a:rPr lang="en-US" dirty="0"/>
              <a:t>Click to edit Master title style</a:t>
            </a:r>
          </a:p>
        </p:txBody>
      </p:sp>
      <p:sp>
        <p:nvSpPr>
          <p:cNvPr id="3" name="Content Placeholder 2"/>
          <p:cNvSpPr>
            <a:spLocks noGrp="1"/>
          </p:cNvSpPr>
          <p:nvPr>
            <p:ph idx="1"/>
          </p:nvPr>
        </p:nvSpPr>
        <p:spPr>
          <a:xfrm>
            <a:off x="1717040" y="1200151"/>
            <a:ext cx="6969760" cy="3394472"/>
          </a:xfrm>
        </p:spPr>
        <p:txBody>
          <a:bodyPr>
            <a:normAutofit/>
          </a:bodyPr>
          <a:lstStyle>
            <a:lvl1pPr>
              <a:defRPr sz="1600"/>
            </a:lvl1pPr>
            <a:lvl2pPr>
              <a:defRPr sz="1600"/>
            </a:lvl2pPr>
            <a:lvl3pPr>
              <a:defRPr sz="16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lvl1pPr>
              <a:defRPr b="1"/>
            </a:lvl1pPr>
          </a:lstStyle>
          <a:p>
            <a:endParaRPr lang="en-US" dirty="0"/>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220382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8" name="Picture 7" descr="Big Data Analytics - Slide Backgrounds_Artboard 4.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77" y="0"/>
            <a:ext cx="9142223" cy="5143500"/>
          </a:xfrm>
          <a:prstGeom prst="rect">
            <a:avLst/>
          </a:prstGeom>
        </p:spPr>
      </p:pic>
      <p:sp>
        <p:nvSpPr>
          <p:cNvPr id="2" name="Title 1"/>
          <p:cNvSpPr>
            <a:spLocks noGrp="1"/>
          </p:cNvSpPr>
          <p:nvPr>
            <p:ph type="title"/>
          </p:nvPr>
        </p:nvSpPr>
        <p:spPr>
          <a:xfrm>
            <a:off x="295593" y="2042399"/>
            <a:ext cx="5724207" cy="1021556"/>
          </a:xfrm>
        </p:spPr>
        <p:txBody>
          <a:bodyPr anchor="t">
            <a:noAutofit/>
          </a:bodyPr>
          <a:lstStyle>
            <a:lvl1pPr algn="l">
              <a:defRPr sz="2800" b="1" cap="all">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295593" y="3200400"/>
            <a:ext cx="7772400" cy="82296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Slide Number Placeholder 5"/>
          <p:cNvSpPr>
            <a:spLocks noGrp="1"/>
          </p:cNvSpPr>
          <p:nvPr>
            <p:ph type="sldNum" sz="quarter" idx="12"/>
          </p:nvPr>
        </p:nvSpPr>
        <p:spPr/>
        <p:txBody>
          <a:bodyPr/>
          <a:lstStyle/>
          <a:p>
            <a:fld id="{91AF2B4D-6B12-4EDF-87BB-2B55CECB6611}" type="slidenum">
              <a:rPr lang="en-US" smtClean="0"/>
              <a:pPr/>
              <a:t>‹#›</a:t>
            </a:fld>
            <a:endParaRPr lang="en-US"/>
          </a:p>
        </p:txBody>
      </p:sp>
    </p:spTree>
    <p:extLst>
      <p:ext uri="{BB962C8B-B14F-4D97-AF65-F5344CB8AC3E}">
        <p14:creationId xmlns:p14="http://schemas.microsoft.com/office/powerpoint/2010/main" val="1122394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15" name="Picture 14" descr="Big Data Analytics - Slide Backgrounds_Artboard 3.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62" y="0"/>
            <a:ext cx="9139938" cy="5143500"/>
          </a:xfrm>
          <a:prstGeom prst="rect">
            <a:avLst/>
          </a:prstGeom>
        </p:spPr>
      </p:pic>
      <p:sp>
        <p:nvSpPr>
          <p:cNvPr id="11" name="Content Placeholder 2"/>
          <p:cNvSpPr>
            <a:spLocks noGrp="1"/>
          </p:cNvSpPr>
          <p:nvPr>
            <p:ph sz="half" idx="10"/>
          </p:nvPr>
        </p:nvSpPr>
        <p:spPr>
          <a:xfrm>
            <a:off x="355600" y="1151335"/>
            <a:ext cx="3769360" cy="3380023"/>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3"/>
          <p:cNvSpPr>
            <a:spLocks noGrp="1"/>
          </p:cNvSpPr>
          <p:nvPr>
            <p:ph sz="half" idx="2"/>
          </p:nvPr>
        </p:nvSpPr>
        <p:spPr>
          <a:xfrm>
            <a:off x="5191760" y="1151336"/>
            <a:ext cx="3383280" cy="3380023"/>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6"/>
          <p:cNvSpPr>
            <a:spLocks noGrp="1"/>
          </p:cNvSpPr>
          <p:nvPr>
            <p:ph type="sldNum" sz="quarter" idx="12"/>
          </p:nvPr>
        </p:nvSpPr>
        <p:spPr>
          <a:xfrm>
            <a:off x="6553200" y="4767263"/>
            <a:ext cx="2133600" cy="273844"/>
          </a:xfrm>
        </p:spPr>
        <p:txBody>
          <a:bodyPr/>
          <a:lstStyle/>
          <a:p>
            <a:fld id="{2066355A-084C-D24E-9AD2-7E4FC41EA627}" type="slidenum">
              <a:rPr lang="en-US" smtClean="0"/>
              <a:t>‹#›</a:t>
            </a:fld>
            <a:endParaRPr lang="en-US"/>
          </a:p>
        </p:txBody>
      </p:sp>
      <p:sp>
        <p:nvSpPr>
          <p:cNvPr id="5" name="Text Placeholder 4"/>
          <p:cNvSpPr>
            <a:spLocks noGrp="1"/>
          </p:cNvSpPr>
          <p:nvPr>
            <p:ph type="body" sz="quarter" idx="3"/>
          </p:nvPr>
        </p:nvSpPr>
        <p:spPr>
          <a:xfrm>
            <a:off x="5191761" y="528321"/>
            <a:ext cx="3383280" cy="623016"/>
          </a:xfrm>
        </p:spPr>
        <p:txBody>
          <a:bodyPr anchor="b">
            <a:noAutofit/>
          </a:bodyPr>
          <a:lstStyle>
            <a:lvl1pPr marL="0" indent="0" algn="ctr">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4" name="Text Placeholder 4"/>
          <p:cNvSpPr>
            <a:spLocks noGrp="1"/>
          </p:cNvSpPr>
          <p:nvPr>
            <p:ph type="body" sz="quarter" idx="13"/>
          </p:nvPr>
        </p:nvSpPr>
        <p:spPr>
          <a:xfrm>
            <a:off x="355600" y="528321"/>
            <a:ext cx="3769360" cy="623016"/>
          </a:xfrm>
        </p:spPr>
        <p:txBody>
          <a:bodyPr anchor="b">
            <a:noAutofit/>
          </a:bodyPr>
          <a:lstStyle>
            <a:lvl1pPr marL="0" indent="0" algn="ctr">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24868244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2">
    <p:spTree>
      <p:nvGrpSpPr>
        <p:cNvPr id="1" name=""/>
        <p:cNvGrpSpPr/>
        <p:nvPr/>
      </p:nvGrpSpPr>
      <p:grpSpPr>
        <a:xfrm>
          <a:off x="0" y="0"/>
          <a:ext cx="0" cy="0"/>
          <a:chOff x="0" y="0"/>
          <a:chExt cx="0" cy="0"/>
        </a:xfrm>
      </p:grpSpPr>
      <p:pic>
        <p:nvPicPr>
          <p:cNvPr id="4" name="Picture 3" descr="Big Data Analytics - Slide Backgrounds_Artboard 6.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77" y="0"/>
            <a:ext cx="9142223" cy="5143500"/>
          </a:xfrm>
          <a:prstGeom prst="rect">
            <a:avLst/>
          </a:prstGeom>
        </p:spPr>
      </p:pic>
      <p:sp>
        <p:nvSpPr>
          <p:cNvPr id="11" name="Content Placeholder 2"/>
          <p:cNvSpPr>
            <a:spLocks noGrp="1"/>
          </p:cNvSpPr>
          <p:nvPr>
            <p:ph sz="half" idx="10"/>
          </p:nvPr>
        </p:nvSpPr>
        <p:spPr>
          <a:xfrm>
            <a:off x="355600" y="379175"/>
            <a:ext cx="8402320" cy="1998265"/>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3"/>
          <p:cNvSpPr>
            <a:spLocks noGrp="1"/>
          </p:cNvSpPr>
          <p:nvPr>
            <p:ph sz="half" idx="2"/>
          </p:nvPr>
        </p:nvSpPr>
        <p:spPr>
          <a:xfrm>
            <a:off x="355600" y="2794001"/>
            <a:ext cx="8402320" cy="1973262"/>
          </a:xfrm>
        </p:spPr>
        <p:txBody>
          <a:bodyPr>
            <a:normAutofit/>
          </a:bodyPr>
          <a:lstStyle>
            <a:lvl1pPr>
              <a:defRPr sz="1600">
                <a:solidFill>
                  <a:srgbClr val="FFFFFF"/>
                </a:solidFill>
              </a:defRPr>
            </a:lvl1pPr>
            <a:lvl2pPr>
              <a:defRPr sz="1600">
                <a:solidFill>
                  <a:srgbClr val="FFFFFF"/>
                </a:solidFill>
              </a:defRPr>
            </a:lvl2pPr>
            <a:lvl3pPr>
              <a:defRPr sz="1600">
                <a:solidFill>
                  <a:srgbClr val="FFFFFF"/>
                </a:solidFill>
              </a:defRPr>
            </a:lvl3pPr>
            <a:lvl4pPr>
              <a:defRPr sz="1600">
                <a:solidFill>
                  <a:srgbClr val="FFFFFF"/>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6"/>
          <p:cNvSpPr>
            <a:spLocks noGrp="1"/>
          </p:cNvSpPr>
          <p:nvPr>
            <p:ph type="sldNum" sz="quarter" idx="12"/>
          </p:nvPr>
        </p:nvSpPr>
        <p:spPr>
          <a:xfrm>
            <a:off x="6553200" y="4767263"/>
            <a:ext cx="2133600" cy="273844"/>
          </a:xfrm>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056948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Main Point">
    <p:spTree>
      <p:nvGrpSpPr>
        <p:cNvPr id="1" name=""/>
        <p:cNvGrpSpPr/>
        <p:nvPr/>
      </p:nvGrpSpPr>
      <p:grpSpPr>
        <a:xfrm>
          <a:off x="0" y="0"/>
          <a:ext cx="0" cy="0"/>
          <a:chOff x="0" y="0"/>
          <a:chExt cx="0" cy="0"/>
        </a:xfrm>
      </p:grpSpPr>
      <p:pic>
        <p:nvPicPr>
          <p:cNvPr id="8" name="Picture 7" descr="Big Data Analytics - Slide Backgrounds_Artboard 5.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77" y="0"/>
            <a:ext cx="9142223" cy="5143500"/>
          </a:xfrm>
          <a:prstGeom prst="rect">
            <a:avLst/>
          </a:prstGeom>
        </p:spPr>
      </p:pic>
      <p:sp>
        <p:nvSpPr>
          <p:cNvPr id="2" name="Title 1"/>
          <p:cNvSpPr>
            <a:spLocks noGrp="1"/>
          </p:cNvSpPr>
          <p:nvPr>
            <p:ph type="title"/>
          </p:nvPr>
        </p:nvSpPr>
        <p:spPr>
          <a:xfrm>
            <a:off x="863600" y="843280"/>
            <a:ext cx="7416800" cy="3403600"/>
          </a:xfrm>
        </p:spPr>
        <p:txBody>
          <a:bodyPr>
            <a:normAutofit/>
          </a:bodyPr>
          <a:lstStyle>
            <a:lvl1pPr>
              <a:defRPr sz="2800"/>
            </a:lvl1pPr>
          </a:lstStyle>
          <a:p>
            <a:r>
              <a:rPr lang="en-US" dirty="0"/>
              <a:t>Click to edit Master title style</a:t>
            </a:r>
          </a:p>
        </p:txBody>
      </p:sp>
      <p:sp>
        <p:nvSpPr>
          <p:cNvPr id="5" name="Slide Number Placeholder 4"/>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084712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49224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Last Slide">
    <p:spTree>
      <p:nvGrpSpPr>
        <p:cNvPr id="1" name=""/>
        <p:cNvGrpSpPr/>
        <p:nvPr/>
      </p:nvGrpSpPr>
      <p:grpSpPr>
        <a:xfrm>
          <a:off x="0" y="0"/>
          <a:ext cx="0" cy="0"/>
          <a:chOff x="0" y="0"/>
          <a:chExt cx="0" cy="0"/>
        </a:xfrm>
      </p:grpSpPr>
      <p:pic>
        <p:nvPicPr>
          <p:cNvPr id="6" name="Picture 5" descr="Big Data Analytics - Slide Backgrounds_Artboard 7.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62" y="0"/>
            <a:ext cx="9139938" cy="5143500"/>
          </a:xfrm>
          <a:prstGeom prst="rect">
            <a:avLst/>
          </a:prstGeom>
        </p:spPr>
      </p:pic>
      <p:sp>
        <p:nvSpPr>
          <p:cNvPr id="5" name="TextBox 4"/>
          <p:cNvSpPr txBox="1"/>
          <p:nvPr userDrawn="1"/>
        </p:nvSpPr>
        <p:spPr>
          <a:xfrm>
            <a:off x="3413760" y="914400"/>
            <a:ext cx="5120640" cy="2031325"/>
          </a:xfrm>
          <a:prstGeom prst="rect">
            <a:avLst/>
          </a:prstGeom>
          <a:noFill/>
        </p:spPr>
        <p:txBody>
          <a:bodyPr wrap="square" rtlCol="0">
            <a:spAutoFit/>
          </a:bodyPr>
          <a:lstStyle/>
          <a:p>
            <a:r>
              <a:rPr lang="en-US" sz="1400" dirty="0">
                <a:solidFill>
                  <a:schemeClr val="tx1">
                    <a:lumMod val="65000"/>
                    <a:lumOff val="35000"/>
                  </a:schemeClr>
                </a:solidFill>
              </a:rPr>
              <a:t>© All rights reserved. All content within our courses, such as this video, is protected by copyright and is owned by the course author or unless otherwise stated.  Third party copyrighted materials (for example, images and text) have either been licensed for use in any given course, or have  been copied under an exception or limitation in Canadian Copyright law. For further information, please contact the McMaster University Centre for Continuing Education </a:t>
            </a:r>
            <a:r>
              <a:rPr lang="en-US" sz="1400" dirty="0" err="1">
                <a:solidFill>
                  <a:schemeClr val="tx1">
                    <a:lumMod val="65000"/>
                    <a:lumOff val="35000"/>
                  </a:schemeClr>
                </a:solidFill>
              </a:rPr>
              <a:t>ccecrsdv@mcmaster.ca</a:t>
            </a:r>
            <a:r>
              <a:rPr lang="en-US" sz="1400" dirty="0">
                <a:solidFill>
                  <a:schemeClr val="tx1">
                    <a:lumMod val="65000"/>
                    <a:lumOff val="35000"/>
                  </a:schemeClr>
                </a:solidFill>
              </a:rPr>
              <a:t>.</a:t>
            </a:r>
          </a:p>
        </p:txBody>
      </p:sp>
    </p:spTree>
    <p:extLst>
      <p:ext uri="{BB962C8B-B14F-4D97-AF65-F5344CB8AC3E}">
        <p14:creationId xmlns:p14="http://schemas.microsoft.com/office/powerpoint/2010/main" val="24582939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68C2560D-EC28-3B41-86E8-18F1CE0113B4}" type="datetimeFigureOut">
              <a:rPr lang="en-US" smtClean="0"/>
              <a:t>2/22/20</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2066355A-084C-D24E-9AD2-7E4FC41EA627}" type="slidenum">
              <a:rPr lang="en-US" smtClean="0"/>
              <a:t>‹#›</a:t>
            </a:fld>
            <a:endParaRPr lang="en-US"/>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8" r:id="rId3"/>
    <p:sldLayoutId id="2147493460" r:id="rId4"/>
    <p:sldLayoutId id="2147493464" r:id="rId5"/>
    <p:sldLayoutId id="2147493461" r:id="rId6"/>
    <p:sldLayoutId id="2147493462" r:id="rId7"/>
    <p:sldLayoutId id="2147493465" r:id="rId8"/>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hyperlink" Target="http://scott.fortmann-roe.com/docs/BiasVariance.html" TargetMode="External"/><Relationship Id="rId4" Type="http://schemas.openxmlformats.org/officeDocument/2006/relationships/image" Target="../media/image15.tiff"/></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hyperlink" Target="http://scott.fortmann-roe.com/docs/BiasVariance.html" TargetMode="External"/><Relationship Id="rId4" Type="http://schemas.openxmlformats.org/officeDocument/2006/relationships/image" Target="../media/image16.tiff"/></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hyperlink" Target="http://scott.fortmann-roe.com/docs/BiasVariance.html"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7.tif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2.xml"/><Relationship Id="rId4" Type="http://schemas.openxmlformats.org/officeDocument/2006/relationships/image" Target="../media/image12.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pPr algn="ctr"/>
            <a:r>
              <a:rPr lang="en-CA" dirty="0"/>
              <a:t>Model Tuning, Assessment and Selection </a:t>
            </a:r>
            <a:endParaRPr lang="en-US" dirty="0"/>
          </a:p>
        </p:txBody>
      </p:sp>
    </p:spTree>
    <p:extLst>
      <p:ext uri="{BB962C8B-B14F-4D97-AF65-F5344CB8AC3E}">
        <p14:creationId xmlns:p14="http://schemas.microsoft.com/office/powerpoint/2010/main" val="37748327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Regularization Parameters tuning</a:t>
            </a:r>
            <a:endParaRPr lang="en-CA" dirty="0">
              <a:effectLst/>
            </a:endParaRPr>
          </a:p>
        </p:txBody>
      </p:sp>
      <p:sp>
        <p:nvSpPr>
          <p:cNvPr id="3" name="Content Placeholder 2">
            <a:extLst>
              <a:ext uri="{FF2B5EF4-FFF2-40B4-BE49-F238E27FC236}">
                <a16:creationId xmlns:a16="http://schemas.microsoft.com/office/drawing/2014/main" id="{41B6FDB0-839A-4C43-9DB3-462EF0E5F4AC}"/>
              </a:ext>
            </a:extLst>
          </p:cNvPr>
          <p:cNvSpPr>
            <a:spLocks noGrp="1"/>
          </p:cNvSpPr>
          <p:nvPr>
            <p:ph idx="1"/>
          </p:nvPr>
        </p:nvSpPr>
        <p:spPr/>
        <p:txBody>
          <a:bodyPr>
            <a:normAutofit fontScale="92500"/>
          </a:bodyPr>
          <a:lstStyle/>
          <a:p>
            <a:pPr marL="0" indent="0">
              <a:buNone/>
            </a:pPr>
            <a:r>
              <a:rPr lang="en-CA" dirty="0"/>
              <a:t>Parameter Tuning in Logistic Regression</a:t>
            </a:r>
          </a:p>
          <a:p>
            <a:r>
              <a:rPr lang="en-CA" dirty="0"/>
              <a:t>Remember that we use parameter C (C=1/</a:t>
            </a:r>
            <a:r>
              <a:rPr lang="el-GR" dirty="0"/>
              <a:t> λ</a:t>
            </a:r>
            <a:r>
              <a:rPr lang="en-US" dirty="0"/>
              <a:t>)</a:t>
            </a:r>
            <a:r>
              <a:rPr lang="en-CA" dirty="0"/>
              <a:t> as our regularization parameter. </a:t>
            </a:r>
          </a:p>
          <a:p>
            <a:r>
              <a:rPr lang="en-CA" dirty="0"/>
              <a:t>Lambda (</a:t>
            </a:r>
            <a:r>
              <a:rPr lang="el-GR" dirty="0"/>
              <a:t>λ) </a:t>
            </a:r>
            <a:r>
              <a:rPr lang="en-CA" dirty="0"/>
              <a:t>controls the trade-off between allowing the model to increase it's complexity as much as it wants with trying to keep it simple.</a:t>
            </a:r>
          </a:p>
          <a:p>
            <a:r>
              <a:rPr lang="en-CA" dirty="0"/>
              <a:t>If </a:t>
            </a:r>
            <a:r>
              <a:rPr lang="el-GR" dirty="0"/>
              <a:t>λ </a:t>
            </a:r>
            <a:r>
              <a:rPr lang="en-CA" dirty="0"/>
              <a:t>is very low or 0, the model will have enough power to increase it's complexity (overfit) by assigning big values to the weights for each parameter. </a:t>
            </a:r>
          </a:p>
          <a:p>
            <a:r>
              <a:rPr lang="en-CA" dirty="0"/>
              <a:t>If we increase the value of </a:t>
            </a:r>
            <a:r>
              <a:rPr lang="el-GR" dirty="0"/>
              <a:t>λ, </a:t>
            </a:r>
            <a:r>
              <a:rPr lang="en-CA" dirty="0"/>
              <a:t>the model will tend to underfit, as the model will become too simple.</a:t>
            </a:r>
          </a:p>
          <a:p>
            <a:r>
              <a:rPr lang="en-CA" dirty="0"/>
              <a:t>The problem of finding the right set of parameters such that the model can “optimally” solve the problem is called Hyper-Parameter Optimization. </a:t>
            </a:r>
          </a:p>
        </p:txBody>
      </p:sp>
    </p:spTree>
    <p:extLst>
      <p:ext uri="{BB962C8B-B14F-4D97-AF65-F5344CB8AC3E}">
        <p14:creationId xmlns:p14="http://schemas.microsoft.com/office/powerpoint/2010/main" val="30336225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Model Parameters</a:t>
            </a:r>
            <a:endParaRPr lang="en-CA" dirty="0">
              <a:effectLst/>
            </a:endParaRPr>
          </a:p>
        </p:txBody>
      </p:sp>
      <p:sp>
        <p:nvSpPr>
          <p:cNvPr id="3" name="Content Placeholder 2">
            <a:extLst>
              <a:ext uri="{FF2B5EF4-FFF2-40B4-BE49-F238E27FC236}">
                <a16:creationId xmlns:a16="http://schemas.microsoft.com/office/drawing/2014/main" id="{41B6FDB0-839A-4C43-9DB3-462EF0E5F4AC}"/>
              </a:ext>
            </a:extLst>
          </p:cNvPr>
          <p:cNvSpPr>
            <a:spLocks noGrp="1"/>
          </p:cNvSpPr>
          <p:nvPr>
            <p:ph idx="1"/>
          </p:nvPr>
        </p:nvSpPr>
        <p:spPr/>
        <p:txBody>
          <a:bodyPr>
            <a:normAutofit/>
          </a:bodyPr>
          <a:lstStyle/>
          <a:p>
            <a:pPr marL="0" indent="0" fontAlgn="base">
              <a:buNone/>
            </a:pPr>
            <a:r>
              <a:rPr lang="en-CA" dirty="0"/>
              <a:t>A model parameter is a configuration variable that is internal to the model and whose value can be estimated from data.</a:t>
            </a:r>
          </a:p>
          <a:p>
            <a:pPr fontAlgn="base"/>
            <a:r>
              <a:rPr lang="en-CA" dirty="0"/>
              <a:t>They are required by the model when making predictions.</a:t>
            </a:r>
          </a:p>
          <a:p>
            <a:pPr fontAlgn="base"/>
            <a:r>
              <a:rPr lang="en-CA" dirty="0"/>
              <a:t>They values define the skill of the model on your problem.</a:t>
            </a:r>
          </a:p>
          <a:p>
            <a:pPr fontAlgn="base"/>
            <a:r>
              <a:rPr lang="en-CA" dirty="0"/>
              <a:t>They are estimated or learned from data.</a:t>
            </a:r>
          </a:p>
          <a:p>
            <a:pPr fontAlgn="base"/>
            <a:r>
              <a:rPr lang="en-CA" dirty="0"/>
              <a:t>They are often not set manually by the practitioner.</a:t>
            </a:r>
          </a:p>
          <a:p>
            <a:pPr fontAlgn="base"/>
            <a:r>
              <a:rPr lang="en-CA" dirty="0"/>
              <a:t>They are often saved as part of the learned model.</a:t>
            </a:r>
          </a:p>
        </p:txBody>
      </p:sp>
    </p:spTree>
    <p:extLst>
      <p:ext uri="{BB962C8B-B14F-4D97-AF65-F5344CB8AC3E}">
        <p14:creationId xmlns:p14="http://schemas.microsoft.com/office/powerpoint/2010/main" val="26146114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Model Hyper-Parameters</a:t>
            </a:r>
            <a:endParaRPr lang="en-CA" dirty="0">
              <a:effectLst/>
            </a:endParaRPr>
          </a:p>
        </p:txBody>
      </p:sp>
      <p:sp>
        <p:nvSpPr>
          <p:cNvPr id="3" name="Content Placeholder 2">
            <a:extLst>
              <a:ext uri="{FF2B5EF4-FFF2-40B4-BE49-F238E27FC236}">
                <a16:creationId xmlns:a16="http://schemas.microsoft.com/office/drawing/2014/main" id="{41B6FDB0-839A-4C43-9DB3-462EF0E5F4AC}"/>
              </a:ext>
            </a:extLst>
          </p:cNvPr>
          <p:cNvSpPr>
            <a:spLocks noGrp="1"/>
          </p:cNvSpPr>
          <p:nvPr>
            <p:ph idx="1"/>
          </p:nvPr>
        </p:nvSpPr>
        <p:spPr/>
        <p:txBody>
          <a:bodyPr>
            <a:normAutofit/>
          </a:bodyPr>
          <a:lstStyle/>
          <a:p>
            <a:pPr marL="0" indent="0" fontAlgn="base">
              <a:buNone/>
            </a:pPr>
            <a:r>
              <a:rPr lang="en-CA" dirty="0"/>
              <a:t>Hyperparameter is a parameter whose value is set before the learning process begins.</a:t>
            </a:r>
          </a:p>
          <a:p>
            <a:pPr fontAlgn="base"/>
            <a:r>
              <a:rPr lang="en-CA" dirty="0"/>
              <a:t>They are often used in processes to help estimate model parameters.</a:t>
            </a:r>
          </a:p>
          <a:p>
            <a:pPr fontAlgn="base"/>
            <a:r>
              <a:rPr lang="en-CA" dirty="0"/>
              <a:t>They are often specified by the practitioner.</a:t>
            </a:r>
          </a:p>
          <a:p>
            <a:pPr fontAlgn="base"/>
            <a:r>
              <a:rPr lang="en-CA" dirty="0"/>
              <a:t>They can often be set using heuristics.</a:t>
            </a:r>
          </a:p>
          <a:p>
            <a:pPr fontAlgn="base"/>
            <a:r>
              <a:rPr lang="en-CA" dirty="0"/>
              <a:t>They are often tuned for a given predictive modeling problem.</a:t>
            </a:r>
          </a:p>
        </p:txBody>
      </p:sp>
    </p:spTree>
    <p:extLst>
      <p:ext uri="{BB962C8B-B14F-4D97-AF65-F5344CB8AC3E}">
        <p14:creationId xmlns:p14="http://schemas.microsoft.com/office/powerpoint/2010/main" val="42567360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Hyperparameter tuning</a:t>
            </a:r>
            <a:endParaRPr lang="en-CA" dirty="0">
              <a:effectLst/>
            </a:endParaRPr>
          </a:p>
        </p:txBody>
      </p:sp>
      <p:sp>
        <p:nvSpPr>
          <p:cNvPr id="3" name="Content Placeholder 2">
            <a:extLst>
              <a:ext uri="{FF2B5EF4-FFF2-40B4-BE49-F238E27FC236}">
                <a16:creationId xmlns:a16="http://schemas.microsoft.com/office/drawing/2014/main" id="{41B6FDB0-839A-4C43-9DB3-462EF0E5F4AC}"/>
              </a:ext>
            </a:extLst>
          </p:cNvPr>
          <p:cNvSpPr>
            <a:spLocks noGrp="1"/>
          </p:cNvSpPr>
          <p:nvPr>
            <p:ph idx="1"/>
          </p:nvPr>
        </p:nvSpPr>
        <p:spPr/>
        <p:txBody>
          <a:bodyPr>
            <a:normAutofit fontScale="92500" lnSpcReduction="20000"/>
          </a:bodyPr>
          <a:lstStyle/>
          <a:p>
            <a:r>
              <a:rPr lang="en-CA" dirty="0"/>
              <a:t>Hyperparameter tuning: it is more seen in models with multiple parameters such neural network, decision trees, Gradient Boosting Regressors, Support Vector Machines, etc.</a:t>
            </a:r>
          </a:p>
          <a:p>
            <a:r>
              <a:rPr lang="en-CA" dirty="0"/>
              <a:t>How is it done?</a:t>
            </a:r>
          </a:p>
          <a:p>
            <a:pPr lvl="1" fontAlgn="base"/>
            <a:r>
              <a:rPr lang="en-CA" b="1" dirty="0"/>
              <a:t>Grid search: </a:t>
            </a:r>
            <a:r>
              <a:rPr lang="en-CA" dirty="0"/>
              <a:t>grid search is arguably the most basic hyperparameter tuning method.</a:t>
            </a:r>
          </a:p>
          <a:p>
            <a:pPr lvl="1" fontAlgn="base"/>
            <a:r>
              <a:rPr lang="en-CA" b="1" dirty="0"/>
              <a:t>Random search: </a:t>
            </a:r>
            <a:r>
              <a:rPr lang="en-CA" dirty="0"/>
              <a:t>random search differs from grid search in that we longer provide a discrete set of values to explore for each hyperparameter</a:t>
            </a:r>
          </a:p>
          <a:p>
            <a:pPr lvl="1" fontAlgn="base"/>
            <a:r>
              <a:rPr lang="en-CA" b="1" dirty="0"/>
              <a:t>Bayesian optimization: </a:t>
            </a:r>
            <a:r>
              <a:rPr lang="en-CA" dirty="0"/>
              <a:t>Bayesian optimization belongs to a class of </a:t>
            </a:r>
            <a:r>
              <a:rPr lang="en-CA" i="1" dirty="0"/>
              <a:t>sequential model-based optimization</a:t>
            </a:r>
            <a:r>
              <a:rPr lang="en-CA" dirty="0"/>
              <a:t> (SMBO) algorithms that allow for one to use the results of our previous iteration to improve our sampling method of the next experiment.</a:t>
            </a:r>
          </a:p>
          <a:p>
            <a:pPr fontAlgn="base"/>
            <a:r>
              <a:rPr lang="en-CA" dirty="0"/>
              <a:t>The question of how it is done practically can be found in today’s lab session</a:t>
            </a:r>
          </a:p>
          <a:p>
            <a:pPr lvl="2" fontAlgn="base"/>
            <a:endParaRPr lang="en-CA" dirty="0"/>
          </a:p>
          <a:p>
            <a:pPr lvl="2" fontAlgn="base"/>
            <a:endParaRPr lang="en-CA" dirty="0"/>
          </a:p>
          <a:p>
            <a:pPr marL="0" indent="0">
              <a:buNone/>
            </a:pPr>
            <a:endParaRPr lang="en-CA" dirty="0"/>
          </a:p>
          <a:p>
            <a:endParaRPr lang="en-CA" dirty="0"/>
          </a:p>
          <a:p>
            <a:endParaRPr lang="en-CA" dirty="0"/>
          </a:p>
        </p:txBody>
      </p:sp>
    </p:spTree>
    <p:extLst>
      <p:ext uri="{BB962C8B-B14F-4D97-AF65-F5344CB8AC3E}">
        <p14:creationId xmlns:p14="http://schemas.microsoft.com/office/powerpoint/2010/main" val="17156675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Bias-Variance Trade-Off</a:t>
            </a:r>
          </a:p>
        </p:txBody>
      </p:sp>
      <p:sp>
        <p:nvSpPr>
          <p:cNvPr id="10" name="Content Placeholder 9">
            <a:extLst>
              <a:ext uri="{FF2B5EF4-FFF2-40B4-BE49-F238E27FC236}">
                <a16:creationId xmlns:a16="http://schemas.microsoft.com/office/drawing/2014/main" id="{F4695754-F8B3-9D45-920E-86646C5EEC75}"/>
              </a:ext>
            </a:extLst>
          </p:cNvPr>
          <p:cNvSpPr>
            <a:spLocks noGrp="1"/>
          </p:cNvSpPr>
          <p:nvPr>
            <p:ph idx="1"/>
          </p:nvPr>
        </p:nvSpPr>
        <p:spPr>
          <a:xfrm>
            <a:off x="1765805" y="1401227"/>
            <a:ext cx="6969760" cy="3394472"/>
          </a:xfrm>
        </p:spPr>
        <p:txBody>
          <a:bodyPr/>
          <a:lstStyle/>
          <a:p>
            <a:pPr marL="0" indent="0" fontAlgn="base">
              <a:buNone/>
            </a:pPr>
            <a:r>
              <a:rPr lang="en-CA" b="1" dirty="0"/>
              <a:t>The bias-variance trade-off</a:t>
            </a:r>
          </a:p>
          <a:p>
            <a:pPr fontAlgn="base"/>
            <a:r>
              <a:rPr lang="en-CA" dirty="0"/>
              <a:t>In supervised learning, we </a:t>
            </a:r>
            <a:r>
              <a:rPr lang="en-CA" i="1" dirty="0"/>
              <a:t>assume</a:t>
            </a:r>
            <a:r>
              <a:rPr lang="en-CA" dirty="0"/>
              <a:t> there's a real relationship between feature(s) and target and estimate this unknown relationship with a model.</a:t>
            </a:r>
          </a:p>
          <a:p>
            <a:pPr fontAlgn="base"/>
            <a:r>
              <a:rPr lang="en-CA" dirty="0"/>
              <a:t>A low-biased method fits training data very well. If we change training sets, we'll get significantly different models</a:t>
            </a:r>
          </a:p>
          <a:p>
            <a:pPr marL="0" indent="0">
              <a:buNone/>
            </a:pPr>
            <a:endParaRPr lang="en-US" dirty="0"/>
          </a:p>
        </p:txBody>
      </p:sp>
      <p:pic>
        <p:nvPicPr>
          <p:cNvPr id="1029" name="Picture 5" descr="page17image3700176">
            <a:extLst>
              <a:ext uri="{FF2B5EF4-FFF2-40B4-BE49-F238E27FC236}">
                <a16:creationId xmlns:a16="http://schemas.microsoft.com/office/drawing/2014/main" id="{FE8FF3EF-255A-7742-B26B-F499BC4F75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75" y="-2206625"/>
            <a:ext cx="12700" cy="24892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age17image3700800">
            <a:extLst>
              <a:ext uri="{FF2B5EF4-FFF2-40B4-BE49-F238E27FC236}">
                <a16:creationId xmlns:a16="http://schemas.microsoft.com/office/drawing/2014/main" id="{C6C4524D-7C42-3247-966C-21176F100E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5" y="-2206625"/>
            <a:ext cx="8166100" cy="127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FCE718E0-4883-D346-902A-C08A6B1D1DFD}"/>
              </a:ext>
            </a:extLst>
          </p:cNvPr>
          <p:cNvPicPr>
            <a:picLocks noChangeAspect="1"/>
          </p:cNvPicPr>
          <p:nvPr/>
        </p:nvPicPr>
        <p:blipFill>
          <a:blip r:embed="rId4"/>
          <a:stretch>
            <a:fillRect/>
          </a:stretch>
        </p:blipFill>
        <p:spPr>
          <a:xfrm>
            <a:off x="1765805" y="3025497"/>
            <a:ext cx="6997700" cy="2108200"/>
          </a:xfrm>
          <a:prstGeom prst="rect">
            <a:avLst/>
          </a:prstGeom>
        </p:spPr>
      </p:pic>
      <p:sp>
        <p:nvSpPr>
          <p:cNvPr id="7" name="TextBox 6">
            <a:extLst>
              <a:ext uri="{FF2B5EF4-FFF2-40B4-BE49-F238E27FC236}">
                <a16:creationId xmlns:a16="http://schemas.microsoft.com/office/drawing/2014/main" id="{ACC62DF8-DDE2-6F44-8698-A678D6E6C74B}"/>
              </a:ext>
            </a:extLst>
          </p:cNvPr>
          <p:cNvSpPr txBox="1"/>
          <p:nvPr/>
        </p:nvSpPr>
        <p:spPr>
          <a:xfrm>
            <a:off x="5926667" y="4721845"/>
            <a:ext cx="3132589" cy="215444"/>
          </a:xfrm>
          <a:prstGeom prst="rect">
            <a:avLst/>
          </a:prstGeom>
          <a:noFill/>
        </p:spPr>
        <p:txBody>
          <a:bodyPr wrap="none" rtlCol="0">
            <a:spAutoFit/>
          </a:bodyPr>
          <a:lstStyle/>
          <a:p>
            <a:r>
              <a:rPr lang="en-CA" sz="800" dirty="0">
                <a:hlinkClick r:id="rId5"/>
              </a:rPr>
              <a:t>Scott Fortmann-Roe - Understanding the Bias-Variance Tradeoff</a:t>
            </a:r>
            <a:endParaRPr lang="en-US" sz="800" dirty="0"/>
          </a:p>
        </p:txBody>
      </p:sp>
    </p:spTree>
    <p:extLst>
      <p:ext uri="{BB962C8B-B14F-4D97-AF65-F5344CB8AC3E}">
        <p14:creationId xmlns:p14="http://schemas.microsoft.com/office/powerpoint/2010/main" val="33468494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Bias-Variance Trade-Off</a:t>
            </a:r>
          </a:p>
        </p:txBody>
      </p:sp>
      <p:sp>
        <p:nvSpPr>
          <p:cNvPr id="10" name="Content Placeholder 9">
            <a:extLst>
              <a:ext uri="{FF2B5EF4-FFF2-40B4-BE49-F238E27FC236}">
                <a16:creationId xmlns:a16="http://schemas.microsoft.com/office/drawing/2014/main" id="{F4695754-F8B3-9D45-920E-86646C5EEC75}"/>
              </a:ext>
            </a:extLst>
          </p:cNvPr>
          <p:cNvSpPr>
            <a:spLocks noGrp="1"/>
          </p:cNvSpPr>
          <p:nvPr>
            <p:ph idx="1"/>
          </p:nvPr>
        </p:nvSpPr>
        <p:spPr>
          <a:xfrm>
            <a:off x="1765805" y="1401227"/>
            <a:ext cx="6969760" cy="3394472"/>
          </a:xfrm>
        </p:spPr>
        <p:txBody>
          <a:bodyPr/>
          <a:lstStyle/>
          <a:p>
            <a:pPr marL="0" indent="0" fontAlgn="base">
              <a:buNone/>
            </a:pPr>
            <a:r>
              <a:rPr lang="en-CA" b="1" dirty="0"/>
              <a:t>The bias-variance trade-off</a:t>
            </a:r>
          </a:p>
          <a:p>
            <a:pPr fontAlgn="base"/>
            <a:r>
              <a:rPr lang="en-CA" dirty="0"/>
              <a:t>The less biased a method, the greater its ability to fit data well. The greater this ability, the higher the variance. Hence, the lower the bias, the greater the variance.</a:t>
            </a:r>
          </a:p>
          <a:p>
            <a:pPr fontAlgn="base"/>
            <a:r>
              <a:rPr lang="en-CA" dirty="0"/>
              <a:t>The greater the bias, the lower the variance. A high-bias method builds simplistic models that generally don't fit well training data. </a:t>
            </a:r>
            <a:endParaRPr lang="en-US" dirty="0"/>
          </a:p>
        </p:txBody>
      </p:sp>
      <p:pic>
        <p:nvPicPr>
          <p:cNvPr id="1029" name="Picture 5" descr="page17image3700176">
            <a:extLst>
              <a:ext uri="{FF2B5EF4-FFF2-40B4-BE49-F238E27FC236}">
                <a16:creationId xmlns:a16="http://schemas.microsoft.com/office/drawing/2014/main" id="{FE8FF3EF-255A-7742-B26B-F499BC4F75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75" y="-2206625"/>
            <a:ext cx="12700" cy="24892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age17image3700800">
            <a:extLst>
              <a:ext uri="{FF2B5EF4-FFF2-40B4-BE49-F238E27FC236}">
                <a16:creationId xmlns:a16="http://schemas.microsoft.com/office/drawing/2014/main" id="{C6C4524D-7C42-3247-966C-21176F100E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5" y="-2206625"/>
            <a:ext cx="8166100" cy="127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F6BEA221-E02C-E147-BB5B-0CB61B762FD8}"/>
              </a:ext>
            </a:extLst>
          </p:cNvPr>
          <p:cNvPicPr>
            <a:picLocks noChangeAspect="1"/>
          </p:cNvPicPr>
          <p:nvPr/>
        </p:nvPicPr>
        <p:blipFill>
          <a:blip r:embed="rId4"/>
          <a:stretch>
            <a:fillRect/>
          </a:stretch>
        </p:blipFill>
        <p:spPr>
          <a:xfrm>
            <a:off x="2089150" y="3098463"/>
            <a:ext cx="6794500" cy="1917700"/>
          </a:xfrm>
          <a:prstGeom prst="rect">
            <a:avLst/>
          </a:prstGeom>
        </p:spPr>
      </p:pic>
      <p:sp>
        <p:nvSpPr>
          <p:cNvPr id="8" name="TextBox 7">
            <a:extLst>
              <a:ext uri="{FF2B5EF4-FFF2-40B4-BE49-F238E27FC236}">
                <a16:creationId xmlns:a16="http://schemas.microsoft.com/office/drawing/2014/main" id="{EA18257B-3B31-D247-8791-44B0FC805D7C}"/>
              </a:ext>
            </a:extLst>
          </p:cNvPr>
          <p:cNvSpPr txBox="1"/>
          <p:nvPr/>
        </p:nvSpPr>
        <p:spPr>
          <a:xfrm>
            <a:off x="5926667" y="4687977"/>
            <a:ext cx="3132589" cy="215444"/>
          </a:xfrm>
          <a:prstGeom prst="rect">
            <a:avLst/>
          </a:prstGeom>
          <a:noFill/>
        </p:spPr>
        <p:txBody>
          <a:bodyPr wrap="none" rtlCol="0">
            <a:spAutoFit/>
          </a:bodyPr>
          <a:lstStyle/>
          <a:p>
            <a:r>
              <a:rPr lang="en-CA" sz="800" dirty="0">
                <a:hlinkClick r:id="rId5"/>
              </a:rPr>
              <a:t>Scott Fortmann-Roe - Understanding the Bias-Variance Tradeoff</a:t>
            </a:r>
            <a:endParaRPr lang="en-US" sz="800" dirty="0"/>
          </a:p>
        </p:txBody>
      </p:sp>
    </p:spTree>
    <p:extLst>
      <p:ext uri="{BB962C8B-B14F-4D97-AF65-F5344CB8AC3E}">
        <p14:creationId xmlns:p14="http://schemas.microsoft.com/office/powerpoint/2010/main" val="11745080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Bias-Variance Trade-Off</a:t>
            </a:r>
          </a:p>
        </p:txBody>
      </p:sp>
      <p:sp>
        <p:nvSpPr>
          <p:cNvPr id="10" name="Content Placeholder 9">
            <a:extLst>
              <a:ext uri="{FF2B5EF4-FFF2-40B4-BE49-F238E27FC236}">
                <a16:creationId xmlns:a16="http://schemas.microsoft.com/office/drawing/2014/main" id="{F4695754-F8B3-9D45-920E-86646C5EEC75}"/>
              </a:ext>
            </a:extLst>
          </p:cNvPr>
          <p:cNvSpPr>
            <a:spLocks noGrp="1"/>
          </p:cNvSpPr>
          <p:nvPr>
            <p:ph idx="1"/>
          </p:nvPr>
        </p:nvSpPr>
        <p:spPr>
          <a:xfrm>
            <a:off x="1765805" y="1401227"/>
            <a:ext cx="6969760" cy="3394472"/>
          </a:xfrm>
        </p:spPr>
        <p:txBody>
          <a:bodyPr/>
          <a:lstStyle/>
          <a:p>
            <a:pPr fontAlgn="base"/>
            <a:r>
              <a:rPr lang="en-CA" dirty="0"/>
              <a:t>Mathematically, it's clear why we want low bias and low variance</a:t>
            </a:r>
          </a:p>
          <a:p>
            <a:pPr fontAlgn="base"/>
            <a:r>
              <a:rPr lang="en-CA" dirty="0"/>
              <a:t>From a more intuitive perspective though, we want low bias to avoid building a model that's too simple. In most cases, a simple model performs poorly on training data, and it's extremely likely to repeat the poor performance on test data.</a:t>
            </a:r>
          </a:p>
          <a:p>
            <a:pPr fontAlgn="base"/>
            <a:r>
              <a:rPr lang="en-CA" dirty="0"/>
              <a:t>Similarly, we want low variance to avoid building an overly complex model. Such a model fits almost perfectly all the data points in the training set. </a:t>
            </a:r>
          </a:p>
        </p:txBody>
      </p:sp>
      <p:pic>
        <p:nvPicPr>
          <p:cNvPr id="1029" name="Picture 5" descr="page17image3700176">
            <a:extLst>
              <a:ext uri="{FF2B5EF4-FFF2-40B4-BE49-F238E27FC236}">
                <a16:creationId xmlns:a16="http://schemas.microsoft.com/office/drawing/2014/main" id="{FE8FF3EF-255A-7742-B26B-F499BC4F75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75" y="-2206625"/>
            <a:ext cx="12700" cy="24892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age17image3700800">
            <a:extLst>
              <a:ext uri="{FF2B5EF4-FFF2-40B4-BE49-F238E27FC236}">
                <a16:creationId xmlns:a16="http://schemas.microsoft.com/office/drawing/2014/main" id="{C6C4524D-7C42-3247-966C-21176F100E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5" y="-2206625"/>
            <a:ext cx="8166100" cy="127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06997F50-8BD5-B54E-98E6-F391C93EEBA5}"/>
              </a:ext>
            </a:extLst>
          </p:cNvPr>
          <p:cNvSpPr txBox="1"/>
          <p:nvPr/>
        </p:nvSpPr>
        <p:spPr>
          <a:xfrm>
            <a:off x="5926667" y="4687977"/>
            <a:ext cx="3132589" cy="215444"/>
          </a:xfrm>
          <a:prstGeom prst="rect">
            <a:avLst/>
          </a:prstGeom>
          <a:noFill/>
        </p:spPr>
        <p:txBody>
          <a:bodyPr wrap="none" rtlCol="0">
            <a:spAutoFit/>
          </a:bodyPr>
          <a:lstStyle/>
          <a:p>
            <a:r>
              <a:rPr lang="en-CA" sz="800" dirty="0">
                <a:hlinkClick r:id="rId4"/>
              </a:rPr>
              <a:t>Scott Fortmann-Roe - Understanding the Bias-Variance Tradeoff</a:t>
            </a:r>
            <a:endParaRPr lang="en-US" sz="800" dirty="0"/>
          </a:p>
        </p:txBody>
      </p:sp>
    </p:spTree>
    <p:extLst>
      <p:ext uri="{BB962C8B-B14F-4D97-AF65-F5344CB8AC3E}">
        <p14:creationId xmlns:p14="http://schemas.microsoft.com/office/powerpoint/2010/main" val="34929796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Learning Curves</a:t>
            </a:r>
          </a:p>
        </p:txBody>
      </p:sp>
      <p:sp>
        <p:nvSpPr>
          <p:cNvPr id="10" name="Content Placeholder 9">
            <a:extLst>
              <a:ext uri="{FF2B5EF4-FFF2-40B4-BE49-F238E27FC236}">
                <a16:creationId xmlns:a16="http://schemas.microsoft.com/office/drawing/2014/main" id="{F4695754-F8B3-9D45-920E-86646C5EEC75}"/>
              </a:ext>
            </a:extLst>
          </p:cNvPr>
          <p:cNvSpPr>
            <a:spLocks noGrp="1"/>
          </p:cNvSpPr>
          <p:nvPr>
            <p:ph idx="1"/>
          </p:nvPr>
        </p:nvSpPr>
        <p:spPr>
          <a:xfrm>
            <a:off x="1717040" y="955507"/>
            <a:ext cx="6969760" cy="3394472"/>
          </a:xfrm>
        </p:spPr>
        <p:txBody>
          <a:bodyPr/>
          <a:lstStyle/>
          <a:p>
            <a:pPr fontAlgn="base"/>
            <a:r>
              <a:rPr lang="en-CA" dirty="0"/>
              <a:t>A learning curve shows how error changes as the training set size increases. </a:t>
            </a:r>
          </a:p>
          <a:p>
            <a:pPr fontAlgn="base"/>
            <a:r>
              <a:rPr lang="en-CA" dirty="0"/>
              <a:t>As we increase the training set size, the model cannot fit perfectly anymore the training set. So the training error becomes larger.</a:t>
            </a:r>
          </a:p>
          <a:p>
            <a:pPr fontAlgn="base"/>
            <a:r>
              <a:rPr lang="en-CA" dirty="0"/>
              <a:t> However, the model is trained on more data, so it manages to fit better the validation set. Thus, the validation error decreases. </a:t>
            </a:r>
          </a:p>
        </p:txBody>
      </p:sp>
      <p:pic>
        <p:nvPicPr>
          <p:cNvPr id="1029" name="Picture 5" descr="page17image3700176">
            <a:extLst>
              <a:ext uri="{FF2B5EF4-FFF2-40B4-BE49-F238E27FC236}">
                <a16:creationId xmlns:a16="http://schemas.microsoft.com/office/drawing/2014/main" id="{FE8FF3EF-255A-7742-B26B-F499BC4F75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75" y="-2206625"/>
            <a:ext cx="12700" cy="24892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age17image3700800">
            <a:extLst>
              <a:ext uri="{FF2B5EF4-FFF2-40B4-BE49-F238E27FC236}">
                <a16:creationId xmlns:a16="http://schemas.microsoft.com/office/drawing/2014/main" id="{C6C4524D-7C42-3247-966C-21176F100E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5" y="-2206625"/>
            <a:ext cx="8166100" cy="127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23E6EC0C-93C2-134B-9551-67004C181572}"/>
              </a:ext>
            </a:extLst>
          </p:cNvPr>
          <p:cNvPicPr>
            <a:picLocks noChangeAspect="1"/>
          </p:cNvPicPr>
          <p:nvPr/>
        </p:nvPicPr>
        <p:blipFill>
          <a:blip r:embed="rId4"/>
          <a:stretch>
            <a:fillRect/>
          </a:stretch>
        </p:blipFill>
        <p:spPr>
          <a:xfrm>
            <a:off x="1959380" y="2731950"/>
            <a:ext cx="6298795" cy="2080683"/>
          </a:xfrm>
          <a:prstGeom prst="rect">
            <a:avLst/>
          </a:prstGeom>
        </p:spPr>
      </p:pic>
    </p:spTree>
    <p:extLst>
      <p:ext uri="{BB962C8B-B14F-4D97-AF65-F5344CB8AC3E}">
        <p14:creationId xmlns:p14="http://schemas.microsoft.com/office/powerpoint/2010/main" val="37903803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Performance Measures </a:t>
            </a:r>
          </a:p>
        </p:txBody>
      </p:sp>
      <p:graphicFrame>
        <p:nvGraphicFramePr>
          <p:cNvPr id="4" name="Content Placeholder 3">
            <a:extLst>
              <a:ext uri="{FF2B5EF4-FFF2-40B4-BE49-F238E27FC236}">
                <a16:creationId xmlns:a16="http://schemas.microsoft.com/office/drawing/2014/main" id="{595CFAD4-D9A0-0F4B-82BC-947EB3AA19A0}"/>
              </a:ext>
            </a:extLst>
          </p:cNvPr>
          <p:cNvGraphicFramePr>
            <a:graphicFrameLocks noGrp="1"/>
          </p:cNvGraphicFramePr>
          <p:nvPr>
            <p:ph idx="1"/>
            <p:extLst>
              <p:ext uri="{D42A27DB-BD31-4B8C-83A1-F6EECF244321}">
                <p14:modId xmlns:p14="http://schemas.microsoft.com/office/powerpoint/2010/main" val="3286326568"/>
              </p:ext>
            </p:extLst>
          </p:nvPr>
        </p:nvGraphicFramePr>
        <p:xfrm>
          <a:off x="2893325" y="1445810"/>
          <a:ext cx="3650778" cy="1651000"/>
        </p:xfrm>
        <a:graphic>
          <a:graphicData uri="http://schemas.openxmlformats.org/drawingml/2006/table">
            <a:tbl>
              <a:tblPr firstRow="1" bandRow="1">
                <a:tableStyleId>{5C22544A-7EE6-4342-B048-85BDC9FD1C3A}</a:tableStyleId>
              </a:tblPr>
              <a:tblGrid>
                <a:gridCol w="1216926">
                  <a:extLst>
                    <a:ext uri="{9D8B030D-6E8A-4147-A177-3AD203B41FA5}">
                      <a16:colId xmlns:a16="http://schemas.microsoft.com/office/drawing/2014/main" val="678940855"/>
                    </a:ext>
                  </a:extLst>
                </a:gridCol>
                <a:gridCol w="1216926">
                  <a:extLst>
                    <a:ext uri="{9D8B030D-6E8A-4147-A177-3AD203B41FA5}">
                      <a16:colId xmlns:a16="http://schemas.microsoft.com/office/drawing/2014/main" val="1228717218"/>
                    </a:ext>
                  </a:extLst>
                </a:gridCol>
                <a:gridCol w="1216926">
                  <a:extLst>
                    <a:ext uri="{9D8B030D-6E8A-4147-A177-3AD203B41FA5}">
                      <a16:colId xmlns:a16="http://schemas.microsoft.com/office/drawing/2014/main" val="4089286205"/>
                    </a:ext>
                  </a:extLst>
                </a:gridCol>
              </a:tblGrid>
              <a:tr h="370840">
                <a:tc>
                  <a:txBody>
                    <a:bodyPr/>
                    <a:lstStyle/>
                    <a:p>
                      <a:endParaRPr lang="en-US" dirty="0"/>
                    </a:p>
                  </a:txBody>
                  <a:tcPr/>
                </a:tc>
                <a:tc>
                  <a:txBody>
                    <a:bodyPr/>
                    <a:lstStyle/>
                    <a:p>
                      <a:pPr algn="ctr"/>
                      <a:r>
                        <a:rPr lang="en-US" dirty="0"/>
                        <a:t>P</a:t>
                      </a:r>
                    </a:p>
                  </a:txBody>
                  <a:tcPr/>
                </a:tc>
                <a:tc>
                  <a:txBody>
                    <a:bodyPr/>
                    <a:lstStyle/>
                    <a:p>
                      <a:pPr algn="ctr"/>
                      <a:r>
                        <a:rPr lang="en-US" dirty="0"/>
                        <a:t>N</a:t>
                      </a:r>
                    </a:p>
                  </a:txBody>
                  <a:tcPr/>
                </a:tc>
                <a:extLst>
                  <a:ext uri="{0D108BD9-81ED-4DB2-BD59-A6C34878D82A}">
                    <a16:rowId xmlns:a16="http://schemas.microsoft.com/office/drawing/2014/main" val="2016682658"/>
                  </a:ext>
                </a:extLst>
              </a:tr>
              <a:tr h="370840">
                <a:tc>
                  <a:txBody>
                    <a:bodyPr/>
                    <a:lstStyle/>
                    <a:p>
                      <a:pPr algn="ctr"/>
                      <a:r>
                        <a:rPr lang="en-US" dirty="0"/>
                        <a:t>P</a:t>
                      </a:r>
                    </a:p>
                  </a:txBody>
                  <a:tcPr/>
                </a:tc>
                <a:tc>
                  <a:txBody>
                    <a:bodyPr/>
                    <a:lstStyle/>
                    <a:p>
                      <a:pPr algn="ctr"/>
                      <a:r>
                        <a:rPr lang="en-US" dirty="0"/>
                        <a:t>TP</a:t>
                      </a:r>
                    </a:p>
                    <a:p>
                      <a:pPr algn="ctr"/>
                      <a:r>
                        <a:rPr lang="en-US" dirty="0"/>
                        <a:t>20</a:t>
                      </a:r>
                    </a:p>
                  </a:txBody>
                  <a:tcPr/>
                </a:tc>
                <a:tc>
                  <a:txBody>
                    <a:bodyPr/>
                    <a:lstStyle/>
                    <a:p>
                      <a:pPr algn="ctr"/>
                      <a:r>
                        <a:rPr lang="en-US" dirty="0"/>
                        <a:t>FP</a:t>
                      </a:r>
                    </a:p>
                    <a:p>
                      <a:pPr algn="ctr"/>
                      <a:r>
                        <a:rPr lang="en-US" dirty="0"/>
                        <a:t>10</a:t>
                      </a:r>
                    </a:p>
                  </a:txBody>
                  <a:tcPr/>
                </a:tc>
                <a:extLst>
                  <a:ext uri="{0D108BD9-81ED-4DB2-BD59-A6C34878D82A}">
                    <a16:rowId xmlns:a16="http://schemas.microsoft.com/office/drawing/2014/main" val="4097918964"/>
                  </a:ext>
                </a:extLst>
              </a:tr>
              <a:tr h="370840">
                <a:tc>
                  <a:txBody>
                    <a:bodyPr/>
                    <a:lstStyle/>
                    <a:p>
                      <a:pPr algn="ctr"/>
                      <a:r>
                        <a:rPr lang="en-US" dirty="0"/>
                        <a:t>N</a:t>
                      </a:r>
                    </a:p>
                  </a:txBody>
                  <a:tcPr/>
                </a:tc>
                <a:tc>
                  <a:txBody>
                    <a:bodyPr/>
                    <a:lstStyle/>
                    <a:p>
                      <a:pPr algn="ctr"/>
                      <a:r>
                        <a:rPr lang="en-US" dirty="0"/>
                        <a:t>FN</a:t>
                      </a:r>
                    </a:p>
                    <a:p>
                      <a:pPr algn="ctr"/>
                      <a:r>
                        <a:rPr lang="en-US" dirty="0"/>
                        <a:t>45</a:t>
                      </a:r>
                    </a:p>
                  </a:txBody>
                  <a:tcPr/>
                </a:tc>
                <a:tc>
                  <a:txBody>
                    <a:bodyPr/>
                    <a:lstStyle/>
                    <a:p>
                      <a:pPr algn="ctr"/>
                      <a:r>
                        <a:rPr lang="en-US" dirty="0"/>
                        <a:t>TN</a:t>
                      </a:r>
                    </a:p>
                    <a:p>
                      <a:pPr algn="ctr"/>
                      <a:r>
                        <a:rPr lang="en-US" dirty="0"/>
                        <a:t>25</a:t>
                      </a:r>
                    </a:p>
                  </a:txBody>
                  <a:tcPr/>
                </a:tc>
                <a:extLst>
                  <a:ext uri="{0D108BD9-81ED-4DB2-BD59-A6C34878D82A}">
                    <a16:rowId xmlns:a16="http://schemas.microsoft.com/office/drawing/2014/main" val="1172719005"/>
                  </a:ext>
                </a:extLst>
              </a:tr>
            </a:tbl>
          </a:graphicData>
        </a:graphic>
      </p:graphicFrame>
      <p:sp>
        <p:nvSpPr>
          <p:cNvPr id="5" name="TextBox 4">
            <a:extLst>
              <a:ext uri="{FF2B5EF4-FFF2-40B4-BE49-F238E27FC236}">
                <a16:creationId xmlns:a16="http://schemas.microsoft.com/office/drawing/2014/main" id="{1E75D644-4FE5-9744-BA2C-F04C3D38174E}"/>
              </a:ext>
            </a:extLst>
          </p:cNvPr>
          <p:cNvSpPr txBox="1"/>
          <p:nvPr/>
        </p:nvSpPr>
        <p:spPr>
          <a:xfrm>
            <a:off x="1637731" y="3316224"/>
            <a:ext cx="7049069" cy="1477328"/>
          </a:xfrm>
          <a:prstGeom prst="rect">
            <a:avLst/>
          </a:prstGeom>
          <a:noFill/>
        </p:spPr>
        <p:txBody>
          <a:bodyPr wrap="square" rtlCol="0">
            <a:spAutoFit/>
          </a:bodyPr>
          <a:lstStyle/>
          <a:p>
            <a:r>
              <a:rPr lang="en-CA" dirty="0"/>
              <a:t>Example:</a:t>
            </a:r>
          </a:p>
          <a:p>
            <a:pPr marL="285750" indent="-285750">
              <a:buFont typeface="Arial" panose="020B0604020202020204" pitchFamily="34" charset="0"/>
              <a:buChar char="•"/>
            </a:pPr>
            <a:r>
              <a:rPr lang="en-CA" dirty="0"/>
              <a:t>100 Students 30 Tall, 70 Not Tall </a:t>
            </a:r>
          </a:p>
          <a:p>
            <a:pPr marL="285750" indent="-285750">
              <a:buFont typeface="Arial" panose="020B0604020202020204" pitchFamily="34" charset="0"/>
              <a:buChar char="•"/>
            </a:pPr>
            <a:r>
              <a:rPr lang="en-CA" dirty="0"/>
              <a:t>Classifier 65 Tall (20 true tall, 45 false positive) </a:t>
            </a:r>
          </a:p>
          <a:p>
            <a:pPr marL="285750" indent="-285750">
              <a:buFont typeface="Arial" panose="020B0604020202020204" pitchFamily="34" charset="0"/>
              <a:buChar char="•"/>
            </a:pPr>
            <a:r>
              <a:rPr lang="en-CA" dirty="0"/>
              <a:t>35 not tall (25 true not tall) </a:t>
            </a:r>
          </a:p>
          <a:p>
            <a:endParaRPr lang="en-CA" dirty="0"/>
          </a:p>
        </p:txBody>
      </p:sp>
      <p:sp>
        <p:nvSpPr>
          <p:cNvPr id="6" name="TextBox 5">
            <a:extLst>
              <a:ext uri="{FF2B5EF4-FFF2-40B4-BE49-F238E27FC236}">
                <a16:creationId xmlns:a16="http://schemas.microsoft.com/office/drawing/2014/main" id="{3F0534FD-783D-1E41-92BB-2E353BCB9E88}"/>
              </a:ext>
            </a:extLst>
          </p:cNvPr>
          <p:cNvSpPr txBox="1"/>
          <p:nvPr/>
        </p:nvSpPr>
        <p:spPr>
          <a:xfrm>
            <a:off x="6619164" y="1901978"/>
            <a:ext cx="853760" cy="369332"/>
          </a:xfrm>
          <a:prstGeom prst="rect">
            <a:avLst/>
          </a:prstGeom>
          <a:noFill/>
        </p:spPr>
        <p:txBody>
          <a:bodyPr wrap="none" rtlCol="0">
            <a:spAutoFit/>
          </a:bodyPr>
          <a:lstStyle/>
          <a:p>
            <a:r>
              <a:rPr lang="en-US" dirty="0"/>
              <a:t>P = 30</a:t>
            </a:r>
          </a:p>
        </p:txBody>
      </p:sp>
      <p:sp>
        <p:nvSpPr>
          <p:cNvPr id="7" name="TextBox 6">
            <a:extLst>
              <a:ext uri="{FF2B5EF4-FFF2-40B4-BE49-F238E27FC236}">
                <a16:creationId xmlns:a16="http://schemas.microsoft.com/office/drawing/2014/main" id="{8FB41B67-B6E6-CF49-9658-87E7A337F074}"/>
              </a:ext>
            </a:extLst>
          </p:cNvPr>
          <p:cNvSpPr txBox="1"/>
          <p:nvPr/>
        </p:nvSpPr>
        <p:spPr>
          <a:xfrm>
            <a:off x="6619164" y="2599463"/>
            <a:ext cx="870751" cy="369332"/>
          </a:xfrm>
          <a:prstGeom prst="rect">
            <a:avLst/>
          </a:prstGeom>
          <a:noFill/>
        </p:spPr>
        <p:txBody>
          <a:bodyPr wrap="none" rtlCol="0">
            <a:spAutoFit/>
          </a:bodyPr>
          <a:lstStyle/>
          <a:p>
            <a:r>
              <a:rPr lang="en-US" dirty="0"/>
              <a:t>N = 70</a:t>
            </a:r>
          </a:p>
        </p:txBody>
      </p:sp>
      <p:sp>
        <p:nvSpPr>
          <p:cNvPr id="8" name="TextBox 7">
            <a:extLst>
              <a:ext uri="{FF2B5EF4-FFF2-40B4-BE49-F238E27FC236}">
                <a16:creationId xmlns:a16="http://schemas.microsoft.com/office/drawing/2014/main" id="{7724D484-56C5-6B4A-8CE8-2840EE0EC278}"/>
              </a:ext>
            </a:extLst>
          </p:cNvPr>
          <p:cNvSpPr txBox="1"/>
          <p:nvPr/>
        </p:nvSpPr>
        <p:spPr>
          <a:xfrm>
            <a:off x="4121496" y="3150377"/>
            <a:ext cx="1080424" cy="369332"/>
          </a:xfrm>
          <a:prstGeom prst="rect">
            <a:avLst/>
          </a:prstGeom>
          <a:noFill/>
        </p:spPr>
        <p:txBody>
          <a:bodyPr wrap="none" rtlCol="0">
            <a:spAutoFit/>
          </a:bodyPr>
          <a:lstStyle/>
          <a:p>
            <a:r>
              <a:rPr lang="en-US" dirty="0"/>
              <a:t>Yes = 65</a:t>
            </a:r>
          </a:p>
        </p:txBody>
      </p:sp>
      <p:sp>
        <p:nvSpPr>
          <p:cNvPr id="9" name="TextBox 8">
            <a:extLst>
              <a:ext uri="{FF2B5EF4-FFF2-40B4-BE49-F238E27FC236}">
                <a16:creationId xmlns:a16="http://schemas.microsoft.com/office/drawing/2014/main" id="{C08B2FDF-0341-DF40-B256-D5B4F7C0A0D0}"/>
              </a:ext>
            </a:extLst>
          </p:cNvPr>
          <p:cNvSpPr txBox="1"/>
          <p:nvPr/>
        </p:nvSpPr>
        <p:spPr>
          <a:xfrm>
            <a:off x="5322371" y="3138985"/>
            <a:ext cx="998991" cy="369332"/>
          </a:xfrm>
          <a:prstGeom prst="rect">
            <a:avLst/>
          </a:prstGeom>
          <a:noFill/>
        </p:spPr>
        <p:txBody>
          <a:bodyPr wrap="none" rtlCol="0">
            <a:spAutoFit/>
          </a:bodyPr>
          <a:lstStyle/>
          <a:p>
            <a:r>
              <a:rPr lang="en-US" dirty="0"/>
              <a:t>No = 35</a:t>
            </a:r>
          </a:p>
        </p:txBody>
      </p:sp>
      <p:sp>
        <p:nvSpPr>
          <p:cNvPr id="11" name="TextBox 10">
            <a:extLst>
              <a:ext uri="{FF2B5EF4-FFF2-40B4-BE49-F238E27FC236}">
                <a16:creationId xmlns:a16="http://schemas.microsoft.com/office/drawing/2014/main" id="{8976F12D-6F10-2148-B724-DCBD842A8072}"/>
              </a:ext>
            </a:extLst>
          </p:cNvPr>
          <p:cNvSpPr txBox="1"/>
          <p:nvPr/>
        </p:nvSpPr>
        <p:spPr>
          <a:xfrm>
            <a:off x="1801504" y="917302"/>
            <a:ext cx="2403222" cy="646331"/>
          </a:xfrm>
          <a:prstGeom prst="rect">
            <a:avLst/>
          </a:prstGeom>
          <a:noFill/>
        </p:spPr>
        <p:txBody>
          <a:bodyPr wrap="none" rtlCol="0">
            <a:spAutoFit/>
          </a:bodyPr>
          <a:lstStyle/>
          <a:p>
            <a:r>
              <a:rPr lang="en-CA" b="1" dirty="0"/>
              <a:t>1. Confusion Matrix:</a:t>
            </a:r>
          </a:p>
          <a:p>
            <a:endParaRPr lang="en-US" dirty="0"/>
          </a:p>
        </p:txBody>
      </p:sp>
    </p:spTree>
    <p:extLst>
      <p:ext uri="{BB962C8B-B14F-4D97-AF65-F5344CB8AC3E}">
        <p14:creationId xmlns:p14="http://schemas.microsoft.com/office/powerpoint/2010/main" val="13269728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Performance Measures </a:t>
            </a:r>
          </a:p>
        </p:txBody>
      </p:sp>
      <p:graphicFrame>
        <p:nvGraphicFramePr>
          <p:cNvPr id="4" name="Content Placeholder 3">
            <a:extLst>
              <a:ext uri="{FF2B5EF4-FFF2-40B4-BE49-F238E27FC236}">
                <a16:creationId xmlns:a16="http://schemas.microsoft.com/office/drawing/2014/main" id="{595CFAD4-D9A0-0F4B-82BC-947EB3AA19A0}"/>
              </a:ext>
            </a:extLst>
          </p:cNvPr>
          <p:cNvGraphicFramePr>
            <a:graphicFrameLocks noGrp="1"/>
          </p:cNvGraphicFramePr>
          <p:nvPr>
            <p:ph idx="1"/>
            <p:extLst>
              <p:ext uri="{D42A27DB-BD31-4B8C-83A1-F6EECF244321}">
                <p14:modId xmlns:p14="http://schemas.microsoft.com/office/powerpoint/2010/main" val="1823244544"/>
              </p:ext>
            </p:extLst>
          </p:nvPr>
        </p:nvGraphicFramePr>
        <p:xfrm>
          <a:off x="2893325" y="1445810"/>
          <a:ext cx="3650778" cy="1651000"/>
        </p:xfrm>
        <a:graphic>
          <a:graphicData uri="http://schemas.openxmlformats.org/drawingml/2006/table">
            <a:tbl>
              <a:tblPr firstRow="1" bandRow="1">
                <a:tableStyleId>{5C22544A-7EE6-4342-B048-85BDC9FD1C3A}</a:tableStyleId>
              </a:tblPr>
              <a:tblGrid>
                <a:gridCol w="1216926">
                  <a:extLst>
                    <a:ext uri="{9D8B030D-6E8A-4147-A177-3AD203B41FA5}">
                      <a16:colId xmlns:a16="http://schemas.microsoft.com/office/drawing/2014/main" val="678940855"/>
                    </a:ext>
                  </a:extLst>
                </a:gridCol>
                <a:gridCol w="1216926">
                  <a:extLst>
                    <a:ext uri="{9D8B030D-6E8A-4147-A177-3AD203B41FA5}">
                      <a16:colId xmlns:a16="http://schemas.microsoft.com/office/drawing/2014/main" val="1228717218"/>
                    </a:ext>
                  </a:extLst>
                </a:gridCol>
                <a:gridCol w="1216926">
                  <a:extLst>
                    <a:ext uri="{9D8B030D-6E8A-4147-A177-3AD203B41FA5}">
                      <a16:colId xmlns:a16="http://schemas.microsoft.com/office/drawing/2014/main" val="4089286205"/>
                    </a:ext>
                  </a:extLst>
                </a:gridCol>
              </a:tblGrid>
              <a:tr h="370840">
                <a:tc>
                  <a:txBody>
                    <a:bodyPr/>
                    <a:lstStyle/>
                    <a:p>
                      <a:endParaRPr lang="en-US" dirty="0"/>
                    </a:p>
                  </a:txBody>
                  <a:tcPr/>
                </a:tc>
                <a:tc>
                  <a:txBody>
                    <a:bodyPr/>
                    <a:lstStyle/>
                    <a:p>
                      <a:pPr algn="ctr"/>
                      <a:r>
                        <a:rPr lang="en-US" dirty="0"/>
                        <a:t>P</a:t>
                      </a:r>
                    </a:p>
                  </a:txBody>
                  <a:tcPr/>
                </a:tc>
                <a:tc>
                  <a:txBody>
                    <a:bodyPr/>
                    <a:lstStyle/>
                    <a:p>
                      <a:pPr algn="ctr"/>
                      <a:r>
                        <a:rPr lang="en-US" dirty="0"/>
                        <a:t>N</a:t>
                      </a:r>
                    </a:p>
                  </a:txBody>
                  <a:tcPr/>
                </a:tc>
                <a:extLst>
                  <a:ext uri="{0D108BD9-81ED-4DB2-BD59-A6C34878D82A}">
                    <a16:rowId xmlns:a16="http://schemas.microsoft.com/office/drawing/2014/main" val="2016682658"/>
                  </a:ext>
                </a:extLst>
              </a:tr>
              <a:tr h="370840">
                <a:tc>
                  <a:txBody>
                    <a:bodyPr/>
                    <a:lstStyle/>
                    <a:p>
                      <a:pPr algn="ctr"/>
                      <a:r>
                        <a:rPr lang="en-US" dirty="0"/>
                        <a:t>P</a:t>
                      </a:r>
                    </a:p>
                  </a:txBody>
                  <a:tcPr/>
                </a:tc>
                <a:tc>
                  <a:txBody>
                    <a:bodyPr/>
                    <a:lstStyle/>
                    <a:p>
                      <a:pPr algn="ctr"/>
                      <a:r>
                        <a:rPr lang="en-US" dirty="0"/>
                        <a:t>TP</a:t>
                      </a:r>
                    </a:p>
                    <a:p>
                      <a:pPr algn="ctr"/>
                      <a:r>
                        <a:rPr lang="en-US" dirty="0"/>
                        <a:t>20</a:t>
                      </a:r>
                    </a:p>
                  </a:txBody>
                  <a:tcPr/>
                </a:tc>
                <a:tc>
                  <a:txBody>
                    <a:bodyPr/>
                    <a:lstStyle/>
                    <a:p>
                      <a:pPr algn="ctr"/>
                      <a:r>
                        <a:rPr lang="en-US" dirty="0"/>
                        <a:t>FP</a:t>
                      </a:r>
                    </a:p>
                    <a:p>
                      <a:pPr algn="ctr"/>
                      <a:r>
                        <a:rPr lang="en-US" dirty="0"/>
                        <a:t>10</a:t>
                      </a:r>
                    </a:p>
                  </a:txBody>
                  <a:tcPr/>
                </a:tc>
                <a:extLst>
                  <a:ext uri="{0D108BD9-81ED-4DB2-BD59-A6C34878D82A}">
                    <a16:rowId xmlns:a16="http://schemas.microsoft.com/office/drawing/2014/main" val="4097918964"/>
                  </a:ext>
                </a:extLst>
              </a:tr>
              <a:tr h="370840">
                <a:tc>
                  <a:txBody>
                    <a:bodyPr/>
                    <a:lstStyle/>
                    <a:p>
                      <a:pPr algn="ctr"/>
                      <a:r>
                        <a:rPr lang="en-US" dirty="0"/>
                        <a:t>N</a:t>
                      </a:r>
                    </a:p>
                  </a:txBody>
                  <a:tcPr/>
                </a:tc>
                <a:tc>
                  <a:txBody>
                    <a:bodyPr/>
                    <a:lstStyle/>
                    <a:p>
                      <a:pPr algn="ctr"/>
                      <a:r>
                        <a:rPr lang="en-US" dirty="0"/>
                        <a:t>FN</a:t>
                      </a:r>
                    </a:p>
                    <a:p>
                      <a:pPr algn="ctr"/>
                      <a:r>
                        <a:rPr lang="en-US" dirty="0"/>
                        <a:t>45</a:t>
                      </a:r>
                    </a:p>
                  </a:txBody>
                  <a:tcPr/>
                </a:tc>
                <a:tc>
                  <a:txBody>
                    <a:bodyPr/>
                    <a:lstStyle/>
                    <a:p>
                      <a:pPr algn="ctr"/>
                      <a:r>
                        <a:rPr lang="en-US" dirty="0"/>
                        <a:t>TN</a:t>
                      </a:r>
                    </a:p>
                    <a:p>
                      <a:pPr algn="ctr"/>
                      <a:r>
                        <a:rPr lang="en-US" dirty="0"/>
                        <a:t>25</a:t>
                      </a:r>
                    </a:p>
                  </a:txBody>
                  <a:tcPr/>
                </a:tc>
                <a:extLst>
                  <a:ext uri="{0D108BD9-81ED-4DB2-BD59-A6C34878D82A}">
                    <a16:rowId xmlns:a16="http://schemas.microsoft.com/office/drawing/2014/main" val="1172719005"/>
                  </a:ext>
                </a:extLst>
              </a:tr>
            </a:tbl>
          </a:graphicData>
        </a:graphic>
      </p:graphicFrame>
      <p:sp>
        <p:nvSpPr>
          <p:cNvPr id="5" name="TextBox 4">
            <a:extLst>
              <a:ext uri="{FF2B5EF4-FFF2-40B4-BE49-F238E27FC236}">
                <a16:creationId xmlns:a16="http://schemas.microsoft.com/office/drawing/2014/main" id="{1E75D644-4FE5-9744-BA2C-F04C3D38174E}"/>
              </a:ext>
            </a:extLst>
          </p:cNvPr>
          <p:cNvSpPr txBox="1"/>
          <p:nvPr/>
        </p:nvSpPr>
        <p:spPr>
          <a:xfrm>
            <a:off x="1908108" y="3754992"/>
            <a:ext cx="7049069" cy="646331"/>
          </a:xfrm>
          <a:prstGeom prst="rect">
            <a:avLst/>
          </a:prstGeom>
          <a:noFill/>
        </p:spPr>
        <p:txBody>
          <a:bodyPr wrap="square" rtlCol="0">
            <a:spAutoFit/>
          </a:bodyPr>
          <a:lstStyle/>
          <a:p>
            <a:r>
              <a:rPr lang="en-CA" dirty="0"/>
              <a:t>Accuracy = (TP + TN) / (TP +FP+ TN+FN)</a:t>
            </a:r>
          </a:p>
          <a:p>
            <a:endParaRPr lang="en-CA" dirty="0"/>
          </a:p>
        </p:txBody>
      </p:sp>
      <p:sp>
        <p:nvSpPr>
          <p:cNvPr id="6" name="TextBox 5">
            <a:extLst>
              <a:ext uri="{FF2B5EF4-FFF2-40B4-BE49-F238E27FC236}">
                <a16:creationId xmlns:a16="http://schemas.microsoft.com/office/drawing/2014/main" id="{3F0534FD-783D-1E41-92BB-2E353BCB9E88}"/>
              </a:ext>
            </a:extLst>
          </p:cNvPr>
          <p:cNvSpPr txBox="1"/>
          <p:nvPr/>
        </p:nvSpPr>
        <p:spPr>
          <a:xfrm>
            <a:off x="6619164" y="1901978"/>
            <a:ext cx="853760" cy="369332"/>
          </a:xfrm>
          <a:prstGeom prst="rect">
            <a:avLst/>
          </a:prstGeom>
          <a:noFill/>
        </p:spPr>
        <p:txBody>
          <a:bodyPr wrap="none" rtlCol="0">
            <a:spAutoFit/>
          </a:bodyPr>
          <a:lstStyle/>
          <a:p>
            <a:r>
              <a:rPr lang="en-US" dirty="0"/>
              <a:t>P = 30</a:t>
            </a:r>
          </a:p>
        </p:txBody>
      </p:sp>
      <p:sp>
        <p:nvSpPr>
          <p:cNvPr id="7" name="TextBox 6">
            <a:extLst>
              <a:ext uri="{FF2B5EF4-FFF2-40B4-BE49-F238E27FC236}">
                <a16:creationId xmlns:a16="http://schemas.microsoft.com/office/drawing/2014/main" id="{8FB41B67-B6E6-CF49-9658-87E7A337F074}"/>
              </a:ext>
            </a:extLst>
          </p:cNvPr>
          <p:cNvSpPr txBox="1"/>
          <p:nvPr/>
        </p:nvSpPr>
        <p:spPr>
          <a:xfrm>
            <a:off x="6619164" y="2599463"/>
            <a:ext cx="870751" cy="369332"/>
          </a:xfrm>
          <a:prstGeom prst="rect">
            <a:avLst/>
          </a:prstGeom>
          <a:noFill/>
        </p:spPr>
        <p:txBody>
          <a:bodyPr wrap="none" rtlCol="0">
            <a:spAutoFit/>
          </a:bodyPr>
          <a:lstStyle/>
          <a:p>
            <a:r>
              <a:rPr lang="en-US" dirty="0"/>
              <a:t>N = 70</a:t>
            </a:r>
          </a:p>
        </p:txBody>
      </p:sp>
      <p:sp>
        <p:nvSpPr>
          <p:cNvPr id="8" name="TextBox 7">
            <a:extLst>
              <a:ext uri="{FF2B5EF4-FFF2-40B4-BE49-F238E27FC236}">
                <a16:creationId xmlns:a16="http://schemas.microsoft.com/office/drawing/2014/main" id="{7724D484-56C5-6B4A-8CE8-2840EE0EC278}"/>
              </a:ext>
            </a:extLst>
          </p:cNvPr>
          <p:cNvSpPr txBox="1"/>
          <p:nvPr/>
        </p:nvSpPr>
        <p:spPr>
          <a:xfrm>
            <a:off x="4121496" y="3150377"/>
            <a:ext cx="1080424" cy="369332"/>
          </a:xfrm>
          <a:prstGeom prst="rect">
            <a:avLst/>
          </a:prstGeom>
          <a:noFill/>
        </p:spPr>
        <p:txBody>
          <a:bodyPr wrap="none" rtlCol="0">
            <a:spAutoFit/>
          </a:bodyPr>
          <a:lstStyle/>
          <a:p>
            <a:r>
              <a:rPr lang="en-US" dirty="0"/>
              <a:t>Yes = 65</a:t>
            </a:r>
          </a:p>
        </p:txBody>
      </p:sp>
      <p:sp>
        <p:nvSpPr>
          <p:cNvPr id="9" name="TextBox 8">
            <a:extLst>
              <a:ext uri="{FF2B5EF4-FFF2-40B4-BE49-F238E27FC236}">
                <a16:creationId xmlns:a16="http://schemas.microsoft.com/office/drawing/2014/main" id="{C08B2FDF-0341-DF40-B256-D5B4F7C0A0D0}"/>
              </a:ext>
            </a:extLst>
          </p:cNvPr>
          <p:cNvSpPr txBox="1"/>
          <p:nvPr/>
        </p:nvSpPr>
        <p:spPr>
          <a:xfrm>
            <a:off x="5322371" y="3138985"/>
            <a:ext cx="998991" cy="369332"/>
          </a:xfrm>
          <a:prstGeom prst="rect">
            <a:avLst/>
          </a:prstGeom>
          <a:noFill/>
        </p:spPr>
        <p:txBody>
          <a:bodyPr wrap="none" rtlCol="0">
            <a:spAutoFit/>
          </a:bodyPr>
          <a:lstStyle/>
          <a:p>
            <a:r>
              <a:rPr lang="en-US" dirty="0"/>
              <a:t>No = 35</a:t>
            </a:r>
          </a:p>
        </p:txBody>
      </p:sp>
      <p:sp>
        <p:nvSpPr>
          <p:cNvPr id="11" name="TextBox 10">
            <a:extLst>
              <a:ext uri="{FF2B5EF4-FFF2-40B4-BE49-F238E27FC236}">
                <a16:creationId xmlns:a16="http://schemas.microsoft.com/office/drawing/2014/main" id="{8976F12D-6F10-2148-B724-DCBD842A8072}"/>
              </a:ext>
            </a:extLst>
          </p:cNvPr>
          <p:cNvSpPr txBox="1"/>
          <p:nvPr/>
        </p:nvSpPr>
        <p:spPr>
          <a:xfrm>
            <a:off x="1801504" y="917302"/>
            <a:ext cx="1548244" cy="646331"/>
          </a:xfrm>
          <a:prstGeom prst="rect">
            <a:avLst/>
          </a:prstGeom>
          <a:noFill/>
        </p:spPr>
        <p:txBody>
          <a:bodyPr wrap="none" rtlCol="0">
            <a:spAutoFit/>
          </a:bodyPr>
          <a:lstStyle/>
          <a:p>
            <a:r>
              <a:rPr lang="en-CA" b="1" dirty="0"/>
              <a:t>2. Accuracy:</a:t>
            </a:r>
          </a:p>
          <a:p>
            <a:endParaRPr lang="en-US" dirty="0"/>
          </a:p>
        </p:txBody>
      </p:sp>
      <p:sp>
        <p:nvSpPr>
          <p:cNvPr id="10" name="Oval 9">
            <a:extLst>
              <a:ext uri="{FF2B5EF4-FFF2-40B4-BE49-F238E27FC236}">
                <a16:creationId xmlns:a16="http://schemas.microsoft.com/office/drawing/2014/main" id="{218D91C7-4293-2D4A-AF08-D9E27CCFE23F}"/>
              </a:ext>
            </a:extLst>
          </p:cNvPr>
          <p:cNvSpPr/>
          <p:nvPr/>
        </p:nvSpPr>
        <p:spPr>
          <a:xfrm rot="1368053">
            <a:off x="3160750" y="2041815"/>
            <a:ext cx="3779638" cy="661652"/>
          </a:xfrm>
          <a:prstGeom prst="ellipse">
            <a:avLst/>
          </a:prstGeom>
          <a:noFill/>
          <a:ln w="317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022122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effectLst/>
              </a:rPr>
              <a:t>Model fitting issues</a:t>
            </a:r>
          </a:p>
        </p:txBody>
      </p:sp>
      <p:sp>
        <p:nvSpPr>
          <p:cNvPr id="3" name="Content Placeholder 2">
            <a:extLst>
              <a:ext uri="{FF2B5EF4-FFF2-40B4-BE49-F238E27FC236}">
                <a16:creationId xmlns:a16="http://schemas.microsoft.com/office/drawing/2014/main" id="{41B6FDB0-839A-4C43-9DB3-462EF0E5F4AC}"/>
              </a:ext>
            </a:extLst>
          </p:cNvPr>
          <p:cNvSpPr>
            <a:spLocks noGrp="1"/>
          </p:cNvSpPr>
          <p:nvPr>
            <p:ph idx="1"/>
          </p:nvPr>
        </p:nvSpPr>
        <p:spPr/>
        <p:txBody>
          <a:bodyPr>
            <a:normAutofit/>
          </a:bodyPr>
          <a:lstStyle/>
          <a:p>
            <a:r>
              <a:rPr lang="en-CA" dirty="0"/>
              <a:t>One of the goals of machine learning is generalizability. </a:t>
            </a:r>
          </a:p>
          <a:p>
            <a:r>
              <a:rPr lang="en-CA" dirty="0"/>
              <a:t>If your model works only on your training data, the model is effectively useless.</a:t>
            </a:r>
          </a:p>
          <a:p>
            <a:r>
              <a:rPr lang="en-CA" dirty="0"/>
              <a:t>Depending on the training process your model might be</a:t>
            </a:r>
          </a:p>
          <a:p>
            <a:pPr lvl="1"/>
            <a:r>
              <a:rPr lang="en-CA" dirty="0"/>
              <a:t>Underfitted</a:t>
            </a:r>
          </a:p>
          <a:p>
            <a:pPr lvl="1"/>
            <a:r>
              <a:rPr lang="en-CA" dirty="0"/>
              <a:t>Overfitted</a:t>
            </a:r>
          </a:p>
          <a:p>
            <a:pPr lvl="1"/>
            <a:r>
              <a:rPr lang="en-CA" dirty="0"/>
              <a:t>Well fitted</a:t>
            </a:r>
          </a:p>
          <a:p>
            <a:pPr marL="457200" lvl="1" indent="0">
              <a:buNone/>
            </a:pPr>
            <a:endParaRPr lang="en-CA" dirty="0"/>
          </a:p>
        </p:txBody>
      </p:sp>
      <p:pic>
        <p:nvPicPr>
          <p:cNvPr id="4" name="Picture 3">
            <a:extLst>
              <a:ext uri="{FF2B5EF4-FFF2-40B4-BE49-F238E27FC236}">
                <a16:creationId xmlns:a16="http://schemas.microsoft.com/office/drawing/2014/main" id="{6D11AD3F-59A0-E845-B387-04D199B1D027}"/>
              </a:ext>
            </a:extLst>
          </p:cNvPr>
          <p:cNvPicPr>
            <a:picLocks noChangeAspect="1"/>
          </p:cNvPicPr>
          <p:nvPr/>
        </p:nvPicPr>
        <p:blipFill>
          <a:blip r:embed="rId2"/>
          <a:stretch>
            <a:fillRect/>
          </a:stretch>
        </p:blipFill>
        <p:spPr>
          <a:xfrm>
            <a:off x="2848781" y="3428147"/>
            <a:ext cx="5207000" cy="1371600"/>
          </a:xfrm>
          <a:prstGeom prst="rect">
            <a:avLst/>
          </a:prstGeom>
        </p:spPr>
      </p:pic>
    </p:spTree>
    <p:extLst>
      <p:ext uri="{BB962C8B-B14F-4D97-AF65-F5344CB8AC3E}">
        <p14:creationId xmlns:p14="http://schemas.microsoft.com/office/powerpoint/2010/main" val="14527673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Performance Measures </a:t>
            </a:r>
          </a:p>
        </p:txBody>
      </p:sp>
      <p:sp>
        <p:nvSpPr>
          <p:cNvPr id="12" name="Content Placeholder 11">
            <a:extLst>
              <a:ext uri="{FF2B5EF4-FFF2-40B4-BE49-F238E27FC236}">
                <a16:creationId xmlns:a16="http://schemas.microsoft.com/office/drawing/2014/main" id="{BB317AA4-5036-0D4B-8A57-41CA8004EABA}"/>
              </a:ext>
            </a:extLst>
          </p:cNvPr>
          <p:cNvSpPr>
            <a:spLocks noGrp="1"/>
          </p:cNvSpPr>
          <p:nvPr>
            <p:ph idx="1"/>
          </p:nvPr>
        </p:nvSpPr>
        <p:spPr>
          <a:xfrm>
            <a:off x="1717040" y="1200151"/>
            <a:ext cx="6969760" cy="2423582"/>
          </a:xfrm>
        </p:spPr>
        <p:txBody>
          <a:bodyPr/>
          <a:lstStyle/>
          <a:p>
            <a:pPr marL="0" indent="0">
              <a:buNone/>
            </a:pPr>
            <a:r>
              <a:rPr lang="en-CA" b="1" dirty="0"/>
              <a:t>When to use Accuracy:</a:t>
            </a:r>
            <a:endParaRPr lang="en-CA" dirty="0"/>
          </a:p>
          <a:p>
            <a:r>
              <a:rPr lang="en-CA" dirty="0"/>
              <a:t>Accuracy is a good measure when the target variable classes in the data are nearly balanced.</a:t>
            </a:r>
          </a:p>
          <a:p>
            <a:pPr marL="0" indent="0">
              <a:buNone/>
            </a:pPr>
            <a:r>
              <a:rPr lang="en-CA" b="1" dirty="0"/>
              <a:t>When NOT to use Accuracy:</a:t>
            </a:r>
            <a:endParaRPr lang="en-CA" dirty="0"/>
          </a:p>
          <a:p>
            <a:r>
              <a:rPr lang="en-CA" dirty="0"/>
              <a:t>Accuracy should NEVER be used as a measure when the target variable classes in the data are a majority of one class.</a:t>
            </a:r>
          </a:p>
          <a:p>
            <a:pPr marL="0" indent="0">
              <a:buNone/>
            </a:pPr>
            <a:endParaRPr lang="en-US" dirty="0"/>
          </a:p>
        </p:txBody>
      </p:sp>
    </p:spTree>
    <p:extLst>
      <p:ext uri="{BB962C8B-B14F-4D97-AF65-F5344CB8AC3E}">
        <p14:creationId xmlns:p14="http://schemas.microsoft.com/office/powerpoint/2010/main" val="31474818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Performance Measures </a:t>
            </a:r>
          </a:p>
        </p:txBody>
      </p:sp>
      <p:graphicFrame>
        <p:nvGraphicFramePr>
          <p:cNvPr id="4" name="Content Placeholder 3">
            <a:extLst>
              <a:ext uri="{FF2B5EF4-FFF2-40B4-BE49-F238E27FC236}">
                <a16:creationId xmlns:a16="http://schemas.microsoft.com/office/drawing/2014/main" id="{595CFAD4-D9A0-0F4B-82BC-947EB3AA19A0}"/>
              </a:ext>
            </a:extLst>
          </p:cNvPr>
          <p:cNvGraphicFramePr>
            <a:graphicFrameLocks noGrp="1"/>
          </p:cNvGraphicFramePr>
          <p:nvPr>
            <p:ph idx="1"/>
            <p:extLst>
              <p:ext uri="{D42A27DB-BD31-4B8C-83A1-F6EECF244321}">
                <p14:modId xmlns:p14="http://schemas.microsoft.com/office/powerpoint/2010/main" val="2876986476"/>
              </p:ext>
            </p:extLst>
          </p:nvPr>
        </p:nvGraphicFramePr>
        <p:xfrm>
          <a:off x="2893325" y="1445810"/>
          <a:ext cx="3650778" cy="1646217"/>
        </p:xfrm>
        <a:graphic>
          <a:graphicData uri="http://schemas.openxmlformats.org/drawingml/2006/table">
            <a:tbl>
              <a:tblPr firstRow="1" bandRow="1">
                <a:tableStyleId>{5C22544A-7EE6-4342-B048-85BDC9FD1C3A}</a:tableStyleId>
              </a:tblPr>
              <a:tblGrid>
                <a:gridCol w="1216926">
                  <a:extLst>
                    <a:ext uri="{9D8B030D-6E8A-4147-A177-3AD203B41FA5}">
                      <a16:colId xmlns:a16="http://schemas.microsoft.com/office/drawing/2014/main" val="678940855"/>
                    </a:ext>
                  </a:extLst>
                </a:gridCol>
                <a:gridCol w="1216926">
                  <a:extLst>
                    <a:ext uri="{9D8B030D-6E8A-4147-A177-3AD203B41FA5}">
                      <a16:colId xmlns:a16="http://schemas.microsoft.com/office/drawing/2014/main" val="1228717218"/>
                    </a:ext>
                  </a:extLst>
                </a:gridCol>
                <a:gridCol w="1216926">
                  <a:extLst>
                    <a:ext uri="{9D8B030D-6E8A-4147-A177-3AD203B41FA5}">
                      <a16:colId xmlns:a16="http://schemas.microsoft.com/office/drawing/2014/main" val="4089286205"/>
                    </a:ext>
                  </a:extLst>
                </a:gridCol>
              </a:tblGrid>
              <a:tr h="366057">
                <a:tc>
                  <a:txBody>
                    <a:bodyPr/>
                    <a:lstStyle/>
                    <a:p>
                      <a:endParaRPr lang="en-US" dirty="0"/>
                    </a:p>
                  </a:txBody>
                  <a:tcPr/>
                </a:tc>
                <a:tc>
                  <a:txBody>
                    <a:bodyPr/>
                    <a:lstStyle/>
                    <a:p>
                      <a:pPr algn="ctr"/>
                      <a:r>
                        <a:rPr lang="en-US" dirty="0"/>
                        <a:t>P</a:t>
                      </a:r>
                    </a:p>
                  </a:txBody>
                  <a:tcPr/>
                </a:tc>
                <a:tc>
                  <a:txBody>
                    <a:bodyPr/>
                    <a:lstStyle/>
                    <a:p>
                      <a:pPr algn="ctr"/>
                      <a:r>
                        <a:rPr lang="en-US" dirty="0"/>
                        <a:t>N</a:t>
                      </a:r>
                    </a:p>
                  </a:txBody>
                  <a:tcPr/>
                </a:tc>
                <a:extLst>
                  <a:ext uri="{0D108BD9-81ED-4DB2-BD59-A6C34878D82A}">
                    <a16:rowId xmlns:a16="http://schemas.microsoft.com/office/drawing/2014/main" val="2016682658"/>
                  </a:ext>
                </a:extLst>
              </a:tr>
              <a:tr h="370840">
                <a:tc>
                  <a:txBody>
                    <a:bodyPr/>
                    <a:lstStyle/>
                    <a:p>
                      <a:pPr algn="ctr"/>
                      <a:r>
                        <a:rPr lang="en-US" dirty="0"/>
                        <a:t>P</a:t>
                      </a:r>
                    </a:p>
                  </a:txBody>
                  <a:tcPr/>
                </a:tc>
                <a:tc>
                  <a:txBody>
                    <a:bodyPr/>
                    <a:lstStyle/>
                    <a:p>
                      <a:pPr algn="ctr"/>
                      <a:r>
                        <a:rPr lang="en-US" dirty="0"/>
                        <a:t>TP</a:t>
                      </a:r>
                    </a:p>
                    <a:p>
                      <a:pPr algn="ctr"/>
                      <a:r>
                        <a:rPr lang="en-US" dirty="0"/>
                        <a:t>20</a:t>
                      </a:r>
                    </a:p>
                  </a:txBody>
                  <a:tcPr/>
                </a:tc>
                <a:tc>
                  <a:txBody>
                    <a:bodyPr/>
                    <a:lstStyle/>
                    <a:p>
                      <a:pPr algn="ctr"/>
                      <a:r>
                        <a:rPr lang="en-US" dirty="0"/>
                        <a:t>FP</a:t>
                      </a:r>
                    </a:p>
                    <a:p>
                      <a:pPr algn="ctr"/>
                      <a:r>
                        <a:rPr lang="en-US" dirty="0"/>
                        <a:t>10</a:t>
                      </a:r>
                    </a:p>
                  </a:txBody>
                  <a:tcPr/>
                </a:tc>
                <a:extLst>
                  <a:ext uri="{0D108BD9-81ED-4DB2-BD59-A6C34878D82A}">
                    <a16:rowId xmlns:a16="http://schemas.microsoft.com/office/drawing/2014/main" val="4097918964"/>
                  </a:ext>
                </a:extLst>
              </a:tr>
              <a:tr h="370840">
                <a:tc>
                  <a:txBody>
                    <a:bodyPr/>
                    <a:lstStyle/>
                    <a:p>
                      <a:pPr algn="ctr"/>
                      <a:r>
                        <a:rPr lang="en-US" dirty="0"/>
                        <a:t>N</a:t>
                      </a:r>
                    </a:p>
                  </a:txBody>
                  <a:tcPr/>
                </a:tc>
                <a:tc>
                  <a:txBody>
                    <a:bodyPr/>
                    <a:lstStyle/>
                    <a:p>
                      <a:pPr algn="ctr"/>
                      <a:r>
                        <a:rPr lang="en-US" dirty="0"/>
                        <a:t>FN</a:t>
                      </a:r>
                    </a:p>
                    <a:p>
                      <a:pPr algn="ctr"/>
                      <a:r>
                        <a:rPr lang="en-US" dirty="0"/>
                        <a:t>45</a:t>
                      </a:r>
                    </a:p>
                  </a:txBody>
                  <a:tcPr/>
                </a:tc>
                <a:tc>
                  <a:txBody>
                    <a:bodyPr/>
                    <a:lstStyle/>
                    <a:p>
                      <a:pPr algn="ctr"/>
                      <a:r>
                        <a:rPr lang="en-US" dirty="0"/>
                        <a:t>TN</a:t>
                      </a:r>
                    </a:p>
                    <a:p>
                      <a:pPr algn="ctr"/>
                      <a:r>
                        <a:rPr lang="en-US" dirty="0"/>
                        <a:t>25</a:t>
                      </a:r>
                    </a:p>
                  </a:txBody>
                  <a:tcPr/>
                </a:tc>
                <a:extLst>
                  <a:ext uri="{0D108BD9-81ED-4DB2-BD59-A6C34878D82A}">
                    <a16:rowId xmlns:a16="http://schemas.microsoft.com/office/drawing/2014/main" val="1172719005"/>
                  </a:ext>
                </a:extLst>
              </a:tr>
            </a:tbl>
          </a:graphicData>
        </a:graphic>
      </p:graphicFrame>
      <p:sp>
        <p:nvSpPr>
          <p:cNvPr id="5" name="TextBox 4">
            <a:extLst>
              <a:ext uri="{FF2B5EF4-FFF2-40B4-BE49-F238E27FC236}">
                <a16:creationId xmlns:a16="http://schemas.microsoft.com/office/drawing/2014/main" id="{1E75D644-4FE5-9744-BA2C-F04C3D38174E}"/>
              </a:ext>
            </a:extLst>
          </p:cNvPr>
          <p:cNvSpPr txBox="1"/>
          <p:nvPr/>
        </p:nvSpPr>
        <p:spPr>
          <a:xfrm>
            <a:off x="1908108" y="3754992"/>
            <a:ext cx="7049069" cy="646331"/>
          </a:xfrm>
          <a:prstGeom prst="rect">
            <a:avLst/>
          </a:prstGeom>
          <a:noFill/>
        </p:spPr>
        <p:txBody>
          <a:bodyPr wrap="square" rtlCol="0">
            <a:spAutoFit/>
          </a:bodyPr>
          <a:lstStyle/>
          <a:p>
            <a:r>
              <a:rPr lang="en-CA" dirty="0"/>
              <a:t>Precision = (TP ) / (TP +FP)</a:t>
            </a:r>
          </a:p>
          <a:p>
            <a:endParaRPr lang="en-CA" dirty="0"/>
          </a:p>
        </p:txBody>
      </p:sp>
      <p:sp>
        <p:nvSpPr>
          <p:cNvPr id="6" name="TextBox 5">
            <a:extLst>
              <a:ext uri="{FF2B5EF4-FFF2-40B4-BE49-F238E27FC236}">
                <a16:creationId xmlns:a16="http://schemas.microsoft.com/office/drawing/2014/main" id="{3F0534FD-783D-1E41-92BB-2E353BCB9E88}"/>
              </a:ext>
            </a:extLst>
          </p:cNvPr>
          <p:cNvSpPr txBox="1"/>
          <p:nvPr/>
        </p:nvSpPr>
        <p:spPr>
          <a:xfrm>
            <a:off x="6619164" y="1901978"/>
            <a:ext cx="853760" cy="369332"/>
          </a:xfrm>
          <a:prstGeom prst="rect">
            <a:avLst/>
          </a:prstGeom>
          <a:noFill/>
        </p:spPr>
        <p:txBody>
          <a:bodyPr wrap="none" rtlCol="0">
            <a:spAutoFit/>
          </a:bodyPr>
          <a:lstStyle/>
          <a:p>
            <a:r>
              <a:rPr lang="en-US" dirty="0"/>
              <a:t>P = 30</a:t>
            </a:r>
          </a:p>
        </p:txBody>
      </p:sp>
      <p:sp>
        <p:nvSpPr>
          <p:cNvPr id="7" name="TextBox 6">
            <a:extLst>
              <a:ext uri="{FF2B5EF4-FFF2-40B4-BE49-F238E27FC236}">
                <a16:creationId xmlns:a16="http://schemas.microsoft.com/office/drawing/2014/main" id="{8FB41B67-B6E6-CF49-9658-87E7A337F074}"/>
              </a:ext>
            </a:extLst>
          </p:cNvPr>
          <p:cNvSpPr txBox="1"/>
          <p:nvPr/>
        </p:nvSpPr>
        <p:spPr>
          <a:xfrm>
            <a:off x="6619164" y="2599463"/>
            <a:ext cx="870751" cy="369332"/>
          </a:xfrm>
          <a:prstGeom prst="rect">
            <a:avLst/>
          </a:prstGeom>
          <a:noFill/>
        </p:spPr>
        <p:txBody>
          <a:bodyPr wrap="none" rtlCol="0">
            <a:spAutoFit/>
          </a:bodyPr>
          <a:lstStyle/>
          <a:p>
            <a:r>
              <a:rPr lang="en-US" dirty="0"/>
              <a:t>N = 70</a:t>
            </a:r>
          </a:p>
        </p:txBody>
      </p:sp>
      <p:sp>
        <p:nvSpPr>
          <p:cNvPr id="8" name="TextBox 7">
            <a:extLst>
              <a:ext uri="{FF2B5EF4-FFF2-40B4-BE49-F238E27FC236}">
                <a16:creationId xmlns:a16="http://schemas.microsoft.com/office/drawing/2014/main" id="{7724D484-56C5-6B4A-8CE8-2840EE0EC278}"/>
              </a:ext>
            </a:extLst>
          </p:cNvPr>
          <p:cNvSpPr txBox="1"/>
          <p:nvPr/>
        </p:nvSpPr>
        <p:spPr>
          <a:xfrm>
            <a:off x="4121496" y="3150377"/>
            <a:ext cx="1080424" cy="369332"/>
          </a:xfrm>
          <a:prstGeom prst="rect">
            <a:avLst/>
          </a:prstGeom>
          <a:noFill/>
        </p:spPr>
        <p:txBody>
          <a:bodyPr wrap="none" rtlCol="0">
            <a:spAutoFit/>
          </a:bodyPr>
          <a:lstStyle/>
          <a:p>
            <a:r>
              <a:rPr lang="en-US" dirty="0"/>
              <a:t>Yes = 65</a:t>
            </a:r>
          </a:p>
        </p:txBody>
      </p:sp>
      <p:sp>
        <p:nvSpPr>
          <p:cNvPr id="9" name="TextBox 8">
            <a:extLst>
              <a:ext uri="{FF2B5EF4-FFF2-40B4-BE49-F238E27FC236}">
                <a16:creationId xmlns:a16="http://schemas.microsoft.com/office/drawing/2014/main" id="{C08B2FDF-0341-DF40-B256-D5B4F7C0A0D0}"/>
              </a:ext>
            </a:extLst>
          </p:cNvPr>
          <p:cNvSpPr txBox="1"/>
          <p:nvPr/>
        </p:nvSpPr>
        <p:spPr>
          <a:xfrm>
            <a:off x="5322371" y="3138985"/>
            <a:ext cx="998991" cy="369332"/>
          </a:xfrm>
          <a:prstGeom prst="rect">
            <a:avLst/>
          </a:prstGeom>
          <a:noFill/>
        </p:spPr>
        <p:txBody>
          <a:bodyPr wrap="none" rtlCol="0">
            <a:spAutoFit/>
          </a:bodyPr>
          <a:lstStyle/>
          <a:p>
            <a:r>
              <a:rPr lang="en-US" dirty="0"/>
              <a:t>No = 35</a:t>
            </a:r>
          </a:p>
        </p:txBody>
      </p:sp>
      <p:sp>
        <p:nvSpPr>
          <p:cNvPr id="11" name="TextBox 10">
            <a:extLst>
              <a:ext uri="{FF2B5EF4-FFF2-40B4-BE49-F238E27FC236}">
                <a16:creationId xmlns:a16="http://schemas.microsoft.com/office/drawing/2014/main" id="{8976F12D-6F10-2148-B724-DCBD842A8072}"/>
              </a:ext>
            </a:extLst>
          </p:cNvPr>
          <p:cNvSpPr txBox="1"/>
          <p:nvPr/>
        </p:nvSpPr>
        <p:spPr>
          <a:xfrm>
            <a:off x="1801504" y="917302"/>
            <a:ext cx="1556836" cy="646331"/>
          </a:xfrm>
          <a:prstGeom prst="rect">
            <a:avLst/>
          </a:prstGeom>
          <a:noFill/>
        </p:spPr>
        <p:txBody>
          <a:bodyPr wrap="none" rtlCol="0">
            <a:spAutoFit/>
          </a:bodyPr>
          <a:lstStyle/>
          <a:p>
            <a:r>
              <a:rPr lang="en-CA" b="1" dirty="0"/>
              <a:t>3. Precision:</a:t>
            </a:r>
          </a:p>
          <a:p>
            <a:endParaRPr lang="en-US" dirty="0"/>
          </a:p>
        </p:txBody>
      </p:sp>
      <p:sp>
        <p:nvSpPr>
          <p:cNvPr id="10" name="Oval 9">
            <a:extLst>
              <a:ext uri="{FF2B5EF4-FFF2-40B4-BE49-F238E27FC236}">
                <a16:creationId xmlns:a16="http://schemas.microsoft.com/office/drawing/2014/main" id="{218D91C7-4293-2D4A-AF08-D9E27CCFE23F}"/>
              </a:ext>
            </a:extLst>
          </p:cNvPr>
          <p:cNvSpPr/>
          <p:nvPr/>
        </p:nvSpPr>
        <p:spPr>
          <a:xfrm>
            <a:off x="3090858" y="1735491"/>
            <a:ext cx="3618210" cy="805621"/>
          </a:xfrm>
          <a:prstGeom prst="ellipse">
            <a:avLst/>
          </a:prstGeom>
          <a:noFill/>
          <a:ln w="317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686266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Performance Measures </a:t>
            </a:r>
          </a:p>
        </p:txBody>
      </p:sp>
      <p:sp>
        <p:nvSpPr>
          <p:cNvPr id="12" name="Content Placeholder 11">
            <a:extLst>
              <a:ext uri="{FF2B5EF4-FFF2-40B4-BE49-F238E27FC236}">
                <a16:creationId xmlns:a16="http://schemas.microsoft.com/office/drawing/2014/main" id="{BB317AA4-5036-0D4B-8A57-41CA8004EABA}"/>
              </a:ext>
            </a:extLst>
          </p:cNvPr>
          <p:cNvSpPr>
            <a:spLocks noGrp="1"/>
          </p:cNvSpPr>
          <p:nvPr>
            <p:ph idx="1"/>
          </p:nvPr>
        </p:nvSpPr>
        <p:spPr>
          <a:xfrm>
            <a:off x="1717040" y="1200151"/>
            <a:ext cx="6969760" cy="2423582"/>
          </a:xfrm>
        </p:spPr>
        <p:txBody>
          <a:bodyPr/>
          <a:lstStyle/>
          <a:p>
            <a:pPr marL="0" indent="0">
              <a:buNone/>
            </a:pPr>
            <a:r>
              <a:rPr lang="en-CA" b="1" dirty="0"/>
              <a:t>Precision</a:t>
            </a:r>
          </a:p>
          <a:p>
            <a:r>
              <a:rPr lang="en-CA" dirty="0"/>
              <a:t>Precision is a measure that tells us what proportion of the points that we classified as positive, actually are positive.</a:t>
            </a:r>
          </a:p>
          <a:p>
            <a:r>
              <a:rPr lang="en-CA" dirty="0"/>
              <a:t>In information theory, precision is the fraction of retrieved documents that are relevant  to the query</a:t>
            </a:r>
          </a:p>
          <a:p>
            <a:r>
              <a:rPr lang="en-CA" dirty="0"/>
              <a:t>Example: If you diagnose people as having a disease, how many of them are actually sick</a:t>
            </a:r>
          </a:p>
          <a:p>
            <a:pPr marL="0" indent="0">
              <a:buNone/>
            </a:pPr>
            <a:endParaRPr lang="en-US" dirty="0"/>
          </a:p>
        </p:txBody>
      </p:sp>
    </p:spTree>
    <p:extLst>
      <p:ext uri="{BB962C8B-B14F-4D97-AF65-F5344CB8AC3E}">
        <p14:creationId xmlns:p14="http://schemas.microsoft.com/office/powerpoint/2010/main" val="40409147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Performance Measures </a:t>
            </a:r>
          </a:p>
        </p:txBody>
      </p:sp>
      <p:graphicFrame>
        <p:nvGraphicFramePr>
          <p:cNvPr id="4" name="Content Placeholder 3">
            <a:extLst>
              <a:ext uri="{FF2B5EF4-FFF2-40B4-BE49-F238E27FC236}">
                <a16:creationId xmlns:a16="http://schemas.microsoft.com/office/drawing/2014/main" id="{595CFAD4-D9A0-0F4B-82BC-947EB3AA19A0}"/>
              </a:ext>
            </a:extLst>
          </p:cNvPr>
          <p:cNvGraphicFramePr>
            <a:graphicFrameLocks noGrp="1"/>
          </p:cNvGraphicFramePr>
          <p:nvPr>
            <p:ph idx="1"/>
            <p:extLst>
              <p:ext uri="{D42A27DB-BD31-4B8C-83A1-F6EECF244321}">
                <p14:modId xmlns:p14="http://schemas.microsoft.com/office/powerpoint/2010/main" val="2650782763"/>
              </p:ext>
            </p:extLst>
          </p:nvPr>
        </p:nvGraphicFramePr>
        <p:xfrm>
          <a:off x="2893325" y="1445810"/>
          <a:ext cx="3650778" cy="1646217"/>
        </p:xfrm>
        <a:graphic>
          <a:graphicData uri="http://schemas.openxmlformats.org/drawingml/2006/table">
            <a:tbl>
              <a:tblPr firstRow="1" bandRow="1">
                <a:tableStyleId>{5C22544A-7EE6-4342-B048-85BDC9FD1C3A}</a:tableStyleId>
              </a:tblPr>
              <a:tblGrid>
                <a:gridCol w="1216926">
                  <a:extLst>
                    <a:ext uri="{9D8B030D-6E8A-4147-A177-3AD203B41FA5}">
                      <a16:colId xmlns:a16="http://schemas.microsoft.com/office/drawing/2014/main" val="678940855"/>
                    </a:ext>
                  </a:extLst>
                </a:gridCol>
                <a:gridCol w="1216926">
                  <a:extLst>
                    <a:ext uri="{9D8B030D-6E8A-4147-A177-3AD203B41FA5}">
                      <a16:colId xmlns:a16="http://schemas.microsoft.com/office/drawing/2014/main" val="1228717218"/>
                    </a:ext>
                  </a:extLst>
                </a:gridCol>
                <a:gridCol w="1216926">
                  <a:extLst>
                    <a:ext uri="{9D8B030D-6E8A-4147-A177-3AD203B41FA5}">
                      <a16:colId xmlns:a16="http://schemas.microsoft.com/office/drawing/2014/main" val="4089286205"/>
                    </a:ext>
                  </a:extLst>
                </a:gridCol>
              </a:tblGrid>
              <a:tr h="366057">
                <a:tc>
                  <a:txBody>
                    <a:bodyPr/>
                    <a:lstStyle/>
                    <a:p>
                      <a:endParaRPr lang="en-US" dirty="0"/>
                    </a:p>
                  </a:txBody>
                  <a:tcPr/>
                </a:tc>
                <a:tc>
                  <a:txBody>
                    <a:bodyPr/>
                    <a:lstStyle/>
                    <a:p>
                      <a:pPr algn="ctr"/>
                      <a:r>
                        <a:rPr lang="en-US" dirty="0"/>
                        <a:t>P</a:t>
                      </a:r>
                    </a:p>
                  </a:txBody>
                  <a:tcPr/>
                </a:tc>
                <a:tc>
                  <a:txBody>
                    <a:bodyPr/>
                    <a:lstStyle/>
                    <a:p>
                      <a:pPr algn="ctr"/>
                      <a:r>
                        <a:rPr lang="en-US" dirty="0"/>
                        <a:t>N</a:t>
                      </a:r>
                    </a:p>
                  </a:txBody>
                  <a:tcPr/>
                </a:tc>
                <a:extLst>
                  <a:ext uri="{0D108BD9-81ED-4DB2-BD59-A6C34878D82A}">
                    <a16:rowId xmlns:a16="http://schemas.microsoft.com/office/drawing/2014/main" val="2016682658"/>
                  </a:ext>
                </a:extLst>
              </a:tr>
              <a:tr h="370840">
                <a:tc>
                  <a:txBody>
                    <a:bodyPr/>
                    <a:lstStyle/>
                    <a:p>
                      <a:pPr algn="ctr"/>
                      <a:r>
                        <a:rPr lang="en-US" dirty="0"/>
                        <a:t>P</a:t>
                      </a:r>
                    </a:p>
                  </a:txBody>
                  <a:tcPr/>
                </a:tc>
                <a:tc>
                  <a:txBody>
                    <a:bodyPr/>
                    <a:lstStyle/>
                    <a:p>
                      <a:pPr algn="ctr"/>
                      <a:r>
                        <a:rPr lang="en-US" dirty="0"/>
                        <a:t>TP</a:t>
                      </a:r>
                    </a:p>
                    <a:p>
                      <a:pPr algn="ctr"/>
                      <a:r>
                        <a:rPr lang="en-US" dirty="0"/>
                        <a:t>20</a:t>
                      </a:r>
                    </a:p>
                  </a:txBody>
                  <a:tcPr/>
                </a:tc>
                <a:tc>
                  <a:txBody>
                    <a:bodyPr/>
                    <a:lstStyle/>
                    <a:p>
                      <a:pPr algn="ctr"/>
                      <a:r>
                        <a:rPr lang="en-US" dirty="0"/>
                        <a:t>FP</a:t>
                      </a:r>
                    </a:p>
                    <a:p>
                      <a:pPr algn="ctr"/>
                      <a:r>
                        <a:rPr lang="en-US" dirty="0"/>
                        <a:t>10</a:t>
                      </a:r>
                    </a:p>
                  </a:txBody>
                  <a:tcPr/>
                </a:tc>
                <a:extLst>
                  <a:ext uri="{0D108BD9-81ED-4DB2-BD59-A6C34878D82A}">
                    <a16:rowId xmlns:a16="http://schemas.microsoft.com/office/drawing/2014/main" val="4097918964"/>
                  </a:ext>
                </a:extLst>
              </a:tr>
              <a:tr h="370840">
                <a:tc>
                  <a:txBody>
                    <a:bodyPr/>
                    <a:lstStyle/>
                    <a:p>
                      <a:pPr algn="ctr"/>
                      <a:r>
                        <a:rPr lang="en-US" dirty="0"/>
                        <a:t>N</a:t>
                      </a:r>
                    </a:p>
                  </a:txBody>
                  <a:tcPr/>
                </a:tc>
                <a:tc>
                  <a:txBody>
                    <a:bodyPr/>
                    <a:lstStyle/>
                    <a:p>
                      <a:pPr algn="ctr"/>
                      <a:r>
                        <a:rPr lang="en-US" dirty="0"/>
                        <a:t>FN</a:t>
                      </a:r>
                    </a:p>
                    <a:p>
                      <a:pPr algn="ctr"/>
                      <a:r>
                        <a:rPr lang="en-US" dirty="0"/>
                        <a:t>45</a:t>
                      </a:r>
                    </a:p>
                  </a:txBody>
                  <a:tcPr/>
                </a:tc>
                <a:tc>
                  <a:txBody>
                    <a:bodyPr/>
                    <a:lstStyle/>
                    <a:p>
                      <a:pPr algn="ctr"/>
                      <a:r>
                        <a:rPr lang="en-US" dirty="0"/>
                        <a:t>TN</a:t>
                      </a:r>
                    </a:p>
                    <a:p>
                      <a:pPr algn="ctr"/>
                      <a:r>
                        <a:rPr lang="en-US" dirty="0"/>
                        <a:t>25</a:t>
                      </a:r>
                    </a:p>
                  </a:txBody>
                  <a:tcPr/>
                </a:tc>
                <a:extLst>
                  <a:ext uri="{0D108BD9-81ED-4DB2-BD59-A6C34878D82A}">
                    <a16:rowId xmlns:a16="http://schemas.microsoft.com/office/drawing/2014/main" val="1172719005"/>
                  </a:ext>
                </a:extLst>
              </a:tr>
            </a:tbl>
          </a:graphicData>
        </a:graphic>
      </p:graphicFrame>
      <p:sp>
        <p:nvSpPr>
          <p:cNvPr id="5" name="TextBox 4">
            <a:extLst>
              <a:ext uri="{FF2B5EF4-FFF2-40B4-BE49-F238E27FC236}">
                <a16:creationId xmlns:a16="http://schemas.microsoft.com/office/drawing/2014/main" id="{1E75D644-4FE5-9744-BA2C-F04C3D38174E}"/>
              </a:ext>
            </a:extLst>
          </p:cNvPr>
          <p:cNvSpPr txBox="1"/>
          <p:nvPr/>
        </p:nvSpPr>
        <p:spPr>
          <a:xfrm>
            <a:off x="1908108" y="3754992"/>
            <a:ext cx="7049069" cy="646331"/>
          </a:xfrm>
          <a:prstGeom prst="rect">
            <a:avLst/>
          </a:prstGeom>
          <a:noFill/>
        </p:spPr>
        <p:txBody>
          <a:bodyPr wrap="square" rtlCol="0">
            <a:spAutoFit/>
          </a:bodyPr>
          <a:lstStyle/>
          <a:p>
            <a:r>
              <a:rPr lang="en-CA" b="1" dirty="0"/>
              <a:t>Recall</a:t>
            </a:r>
            <a:r>
              <a:rPr lang="en-CA" dirty="0"/>
              <a:t> = (TP ) / (TP +FN)</a:t>
            </a:r>
          </a:p>
          <a:p>
            <a:endParaRPr lang="en-CA" dirty="0"/>
          </a:p>
        </p:txBody>
      </p:sp>
      <p:sp>
        <p:nvSpPr>
          <p:cNvPr id="6" name="TextBox 5">
            <a:extLst>
              <a:ext uri="{FF2B5EF4-FFF2-40B4-BE49-F238E27FC236}">
                <a16:creationId xmlns:a16="http://schemas.microsoft.com/office/drawing/2014/main" id="{3F0534FD-783D-1E41-92BB-2E353BCB9E88}"/>
              </a:ext>
            </a:extLst>
          </p:cNvPr>
          <p:cNvSpPr txBox="1"/>
          <p:nvPr/>
        </p:nvSpPr>
        <p:spPr>
          <a:xfrm>
            <a:off x="6619164" y="1901978"/>
            <a:ext cx="853760" cy="369332"/>
          </a:xfrm>
          <a:prstGeom prst="rect">
            <a:avLst/>
          </a:prstGeom>
          <a:noFill/>
        </p:spPr>
        <p:txBody>
          <a:bodyPr wrap="none" rtlCol="0">
            <a:spAutoFit/>
          </a:bodyPr>
          <a:lstStyle/>
          <a:p>
            <a:r>
              <a:rPr lang="en-US" dirty="0"/>
              <a:t>P = 30</a:t>
            </a:r>
          </a:p>
        </p:txBody>
      </p:sp>
      <p:sp>
        <p:nvSpPr>
          <p:cNvPr id="7" name="TextBox 6">
            <a:extLst>
              <a:ext uri="{FF2B5EF4-FFF2-40B4-BE49-F238E27FC236}">
                <a16:creationId xmlns:a16="http://schemas.microsoft.com/office/drawing/2014/main" id="{8FB41B67-B6E6-CF49-9658-87E7A337F074}"/>
              </a:ext>
            </a:extLst>
          </p:cNvPr>
          <p:cNvSpPr txBox="1"/>
          <p:nvPr/>
        </p:nvSpPr>
        <p:spPr>
          <a:xfrm>
            <a:off x="6619164" y="2599463"/>
            <a:ext cx="870751" cy="369332"/>
          </a:xfrm>
          <a:prstGeom prst="rect">
            <a:avLst/>
          </a:prstGeom>
          <a:noFill/>
        </p:spPr>
        <p:txBody>
          <a:bodyPr wrap="none" rtlCol="0">
            <a:spAutoFit/>
          </a:bodyPr>
          <a:lstStyle/>
          <a:p>
            <a:r>
              <a:rPr lang="en-US" dirty="0"/>
              <a:t>N = 70</a:t>
            </a:r>
          </a:p>
        </p:txBody>
      </p:sp>
      <p:sp>
        <p:nvSpPr>
          <p:cNvPr id="8" name="TextBox 7">
            <a:extLst>
              <a:ext uri="{FF2B5EF4-FFF2-40B4-BE49-F238E27FC236}">
                <a16:creationId xmlns:a16="http://schemas.microsoft.com/office/drawing/2014/main" id="{7724D484-56C5-6B4A-8CE8-2840EE0EC278}"/>
              </a:ext>
            </a:extLst>
          </p:cNvPr>
          <p:cNvSpPr txBox="1"/>
          <p:nvPr/>
        </p:nvSpPr>
        <p:spPr>
          <a:xfrm>
            <a:off x="4121496" y="3150377"/>
            <a:ext cx="1080424" cy="369332"/>
          </a:xfrm>
          <a:prstGeom prst="rect">
            <a:avLst/>
          </a:prstGeom>
          <a:noFill/>
        </p:spPr>
        <p:txBody>
          <a:bodyPr wrap="none" rtlCol="0">
            <a:spAutoFit/>
          </a:bodyPr>
          <a:lstStyle/>
          <a:p>
            <a:r>
              <a:rPr lang="en-US" dirty="0"/>
              <a:t>Yes = 65</a:t>
            </a:r>
          </a:p>
        </p:txBody>
      </p:sp>
      <p:sp>
        <p:nvSpPr>
          <p:cNvPr id="9" name="TextBox 8">
            <a:extLst>
              <a:ext uri="{FF2B5EF4-FFF2-40B4-BE49-F238E27FC236}">
                <a16:creationId xmlns:a16="http://schemas.microsoft.com/office/drawing/2014/main" id="{C08B2FDF-0341-DF40-B256-D5B4F7C0A0D0}"/>
              </a:ext>
            </a:extLst>
          </p:cNvPr>
          <p:cNvSpPr txBox="1"/>
          <p:nvPr/>
        </p:nvSpPr>
        <p:spPr>
          <a:xfrm>
            <a:off x="5322371" y="3138985"/>
            <a:ext cx="998991" cy="369332"/>
          </a:xfrm>
          <a:prstGeom prst="rect">
            <a:avLst/>
          </a:prstGeom>
          <a:noFill/>
        </p:spPr>
        <p:txBody>
          <a:bodyPr wrap="none" rtlCol="0">
            <a:spAutoFit/>
          </a:bodyPr>
          <a:lstStyle/>
          <a:p>
            <a:r>
              <a:rPr lang="en-US" dirty="0"/>
              <a:t>No = 35</a:t>
            </a:r>
          </a:p>
        </p:txBody>
      </p:sp>
      <p:sp>
        <p:nvSpPr>
          <p:cNvPr id="11" name="TextBox 10">
            <a:extLst>
              <a:ext uri="{FF2B5EF4-FFF2-40B4-BE49-F238E27FC236}">
                <a16:creationId xmlns:a16="http://schemas.microsoft.com/office/drawing/2014/main" id="{8976F12D-6F10-2148-B724-DCBD842A8072}"/>
              </a:ext>
            </a:extLst>
          </p:cNvPr>
          <p:cNvSpPr txBox="1"/>
          <p:nvPr/>
        </p:nvSpPr>
        <p:spPr>
          <a:xfrm>
            <a:off x="1801504" y="917302"/>
            <a:ext cx="2710999" cy="369332"/>
          </a:xfrm>
          <a:prstGeom prst="rect">
            <a:avLst/>
          </a:prstGeom>
          <a:noFill/>
        </p:spPr>
        <p:txBody>
          <a:bodyPr wrap="none" rtlCol="0">
            <a:spAutoFit/>
          </a:bodyPr>
          <a:lstStyle/>
          <a:p>
            <a:r>
              <a:rPr lang="en-CA" b="1" dirty="0"/>
              <a:t>4. Recall or Sensitivity:</a:t>
            </a:r>
          </a:p>
        </p:txBody>
      </p:sp>
      <p:sp>
        <p:nvSpPr>
          <p:cNvPr id="10" name="Oval 9">
            <a:extLst>
              <a:ext uri="{FF2B5EF4-FFF2-40B4-BE49-F238E27FC236}">
                <a16:creationId xmlns:a16="http://schemas.microsoft.com/office/drawing/2014/main" id="{218D91C7-4293-2D4A-AF08-D9E27CCFE23F}"/>
              </a:ext>
            </a:extLst>
          </p:cNvPr>
          <p:cNvSpPr/>
          <p:nvPr/>
        </p:nvSpPr>
        <p:spPr>
          <a:xfrm rot="5400000">
            <a:off x="3816827" y="1877984"/>
            <a:ext cx="1964565" cy="805621"/>
          </a:xfrm>
          <a:prstGeom prst="ellipse">
            <a:avLst/>
          </a:prstGeom>
          <a:noFill/>
          <a:ln w="317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562326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Performance Measures </a:t>
            </a:r>
          </a:p>
        </p:txBody>
      </p:sp>
      <p:sp>
        <p:nvSpPr>
          <p:cNvPr id="12" name="Content Placeholder 11">
            <a:extLst>
              <a:ext uri="{FF2B5EF4-FFF2-40B4-BE49-F238E27FC236}">
                <a16:creationId xmlns:a16="http://schemas.microsoft.com/office/drawing/2014/main" id="{BB317AA4-5036-0D4B-8A57-41CA8004EABA}"/>
              </a:ext>
            </a:extLst>
          </p:cNvPr>
          <p:cNvSpPr>
            <a:spLocks noGrp="1"/>
          </p:cNvSpPr>
          <p:nvPr>
            <p:ph idx="1"/>
          </p:nvPr>
        </p:nvSpPr>
        <p:spPr>
          <a:xfrm>
            <a:off x="1717040" y="1200151"/>
            <a:ext cx="6969760" cy="2423582"/>
          </a:xfrm>
        </p:spPr>
        <p:txBody>
          <a:bodyPr/>
          <a:lstStyle/>
          <a:p>
            <a:pPr marL="0" indent="0">
              <a:buNone/>
            </a:pPr>
            <a:r>
              <a:rPr lang="en-CA" b="1" dirty="0"/>
              <a:t>Recall</a:t>
            </a:r>
          </a:p>
          <a:p>
            <a:r>
              <a:rPr lang="en-CA" dirty="0"/>
              <a:t>Recall is a measure that tells us what proportion of the positive points are classified as positive.</a:t>
            </a:r>
          </a:p>
          <a:p>
            <a:r>
              <a:rPr lang="en-CA" dirty="0"/>
              <a:t>In information theory, recall is the fraction of the relevant documents that are successfully retrieved- hence, recall.</a:t>
            </a:r>
          </a:p>
          <a:p>
            <a:r>
              <a:rPr lang="en-CA" dirty="0"/>
              <a:t>It can be viewed as the probability that a relevant document is retrieved by the query.</a:t>
            </a:r>
          </a:p>
          <a:p>
            <a:r>
              <a:rPr lang="en-CA" dirty="0"/>
              <a:t>Example: how many sick people were actually classified as sick.</a:t>
            </a:r>
          </a:p>
          <a:p>
            <a:pPr marL="0" indent="0">
              <a:buNone/>
            </a:pPr>
            <a:endParaRPr lang="en-US" dirty="0"/>
          </a:p>
        </p:txBody>
      </p:sp>
    </p:spTree>
    <p:extLst>
      <p:ext uri="{BB962C8B-B14F-4D97-AF65-F5344CB8AC3E}">
        <p14:creationId xmlns:p14="http://schemas.microsoft.com/office/powerpoint/2010/main" val="12403863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Performance Measures </a:t>
            </a:r>
          </a:p>
        </p:txBody>
      </p:sp>
      <p:sp>
        <p:nvSpPr>
          <p:cNvPr id="12" name="Content Placeholder 11">
            <a:extLst>
              <a:ext uri="{FF2B5EF4-FFF2-40B4-BE49-F238E27FC236}">
                <a16:creationId xmlns:a16="http://schemas.microsoft.com/office/drawing/2014/main" id="{BB317AA4-5036-0D4B-8A57-41CA8004EABA}"/>
              </a:ext>
            </a:extLst>
          </p:cNvPr>
          <p:cNvSpPr>
            <a:spLocks noGrp="1"/>
          </p:cNvSpPr>
          <p:nvPr>
            <p:ph idx="1"/>
          </p:nvPr>
        </p:nvSpPr>
        <p:spPr>
          <a:xfrm>
            <a:off x="5236438" y="1063229"/>
            <a:ext cx="3450362" cy="3706916"/>
          </a:xfrm>
        </p:spPr>
        <p:txBody>
          <a:bodyPr>
            <a:normAutofit fontScale="77500" lnSpcReduction="20000"/>
          </a:bodyPr>
          <a:lstStyle/>
          <a:p>
            <a:pPr marL="0" indent="0">
              <a:buNone/>
            </a:pPr>
            <a:r>
              <a:rPr lang="en-CA" b="1" dirty="0"/>
              <a:t>When to use Precision and When to use Recall?:</a:t>
            </a:r>
            <a:endParaRPr lang="en-CA" dirty="0"/>
          </a:p>
          <a:p>
            <a:r>
              <a:rPr lang="en-CA" dirty="0"/>
              <a:t>It is clear that recall gives us information about a classifier’s performance with respect to false negatives (how many did we miss), while precision</a:t>
            </a:r>
            <a:r>
              <a:rPr lang="en-CA" b="1" dirty="0"/>
              <a:t> </a:t>
            </a:r>
            <a:r>
              <a:rPr lang="en-CA" dirty="0"/>
              <a:t>gives us information about its performance with respect to false positives(how many did we catch).</a:t>
            </a:r>
          </a:p>
          <a:p>
            <a:r>
              <a:rPr lang="en-CA" b="1" dirty="0"/>
              <a:t>Precision </a:t>
            </a:r>
            <a:r>
              <a:rPr lang="en-CA" dirty="0"/>
              <a:t>is about being precise. So even if we have one patient, and we captured it correctly, then we are 100% precise. That is, we classify a 1 out 100 as a sick but no case misclassified as sick. </a:t>
            </a:r>
          </a:p>
          <a:p>
            <a:r>
              <a:rPr lang="en-CA" b="1" dirty="0"/>
              <a:t>Recall </a:t>
            </a:r>
            <a:r>
              <a:rPr lang="en-CA" dirty="0"/>
              <a:t>is not so much about capturing cases correctly but more about capturing all cases of sick people and we classify them as sick. So if we simply always say every case as sick, we have 100% recall.</a:t>
            </a:r>
          </a:p>
        </p:txBody>
      </p:sp>
      <p:pic>
        <p:nvPicPr>
          <p:cNvPr id="3" name="Picture 2">
            <a:extLst>
              <a:ext uri="{FF2B5EF4-FFF2-40B4-BE49-F238E27FC236}">
                <a16:creationId xmlns:a16="http://schemas.microsoft.com/office/drawing/2014/main" id="{FB4E14B5-BD4D-AD42-AD3F-809DAC4AFDBF}"/>
              </a:ext>
            </a:extLst>
          </p:cNvPr>
          <p:cNvPicPr>
            <a:picLocks noChangeAspect="1"/>
          </p:cNvPicPr>
          <p:nvPr/>
        </p:nvPicPr>
        <p:blipFill>
          <a:blip r:embed="rId2"/>
          <a:stretch>
            <a:fillRect/>
          </a:stretch>
        </p:blipFill>
        <p:spPr>
          <a:xfrm>
            <a:off x="1862919" y="896399"/>
            <a:ext cx="3077571" cy="4166388"/>
          </a:xfrm>
          <a:prstGeom prst="rect">
            <a:avLst/>
          </a:prstGeom>
        </p:spPr>
      </p:pic>
      <p:sp>
        <p:nvSpPr>
          <p:cNvPr id="4" name="TextBox 3">
            <a:extLst>
              <a:ext uri="{FF2B5EF4-FFF2-40B4-BE49-F238E27FC236}">
                <a16:creationId xmlns:a16="http://schemas.microsoft.com/office/drawing/2014/main" id="{EC8CBA7B-FCA9-9040-B96E-580456023C2A}"/>
              </a:ext>
            </a:extLst>
          </p:cNvPr>
          <p:cNvSpPr txBox="1"/>
          <p:nvPr/>
        </p:nvSpPr>
        <p:spPr>
          <a:xfrm>
            <a:off x="1419366" y="4928056"/>
            <a:ext cx="3817071" cy="184666"/>
          </a:xfrm>
          <a:prstGeom prst="rect">
            <a:avLst/>
          </a:prstGeom>
          <a:noFill/>
        </p:spPr>
        <p:txBody>
          <a:bodyPr wrap="none" rtlCol="0">
            <a:spAutoFit/>
          </a:bodyPr>
          <a:lstStyle/>
          <a:p>
            <a:r>
              <a:rPr lang="en-US" sz="600" dirty="0"/>
              <a:t>Source: from Wikipedia: https://</a:t>
            </a:r>
            <a:r>
              <a:rPr lang="en-US" sz="600" dirty="0" err="1"/>
              <a:t>en.wikipedia.org</a:t>
            </a:r>
            <a:r>
              <a:rPr lang="en-US" sz="600" dirty="0"/>
              <a:t>/wiki/</a:t>
            </a:r>
            <a:r>
              <a:rPr lang="en-US" sz="600" dirty="0" err="1"/>
              <a:t>Precision_and_recall</a:t>
            </a:r>
            <a:r>
              <a:rPr lang="en-US" sz="600" dirty="0"/>
              <a:t>#/media/</a:t>
            </a:r>
            <a:r>
              <a:rPr lang="en-US" sz="600" dirty="0" err="1"/>
              <a:t>File:Precisionrecall.svg</a:t>
            </a:r>
            <a:r>
              <a:rPr lang="en-US" sz="600" dirty="0"/>
              <a:t> </a:t>
            </a:r>
          </a:p>
        </p:txBody>
      </p:sp>
    </p:spTree>
    <p:extLst>
      <p:ext uri="{BB962C8B-B14F-4D97-AF65-F5344CB8AC3E}">
        <p14:creationId xmlns:p14="http://schemas.microsoft.com/office/powerpoint/2010/main" val="5491853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Performance Measures </a:t>
            </a:r>
          </a:p>
        </p:txBody>
      </p:sp>
      <p:graphicFrame>
        <p:nvGraphicFramePr>
          <p:cNvPr id="4" name="Content Placeholder 3">
            <a:extLst>
              <a:ext uri="{FF2B5EF4-FFF2-40B4-BE49-F238E27FC236}">
                <a16:creationId xmlns:a16="http://schemas.microsoft.com/office/drawing/2014/main" id="{595CFAD4-D9A0-0F4B-82BC-947EB3AA19A0}"/>
              </a:ext>
            </a:extLst>
          </p:cNvPr>
          <p:cNvGraphicFramePr>
            <a:graphicFrameLocks noGrp="1"/>
          </p:cNvGraphicFramePr>
          <p:nvPr>
            <p:ph idx="1"/>
          </p:nvPr>
        </p:nvGraphicFramePr>
        <p:xfrm>
          <a:off x="2893325" y="1445810"/>
          <a:ext cx="3650778" cy="1646217"/>
        </p:xfrm>
        <a:graphic>
          <a:graphicData uri="http://schemas.openxmlformats.org/drawingml/2006/table">
            <a:tbl>
              <a:tblPr firstRow="1" bandRow="1">
                <a:tableStyleId>{5C22544A-7EE6-4342-B048-85BDC9FD1C3A}</a:tableStyleId>
              </a:tblPr>
              <a:tblGrid>
                <a:gridCol w="1216926">
                  <a:extLst>
                    <a:ext uri="{9D8B030D-6E8A-4147-A177-3AD203B41FA5}">
                      <a16:colId xmlns:a16="http://schemas.microsoft.com/office/drawing/2014/main" val="678940855"/>
                    </a:ext>
                  </a:extLst>
                </a:gridCol>
                <a:gridCol w="1216926">
                  <a:extLst>
                    <a:ext uri="{9D8B030D-6E8A-4147-A177-3AD203B41FA5}">
                      <a16:colId xmlns:a16="http://schemas.microsoft.com/office/drawing/2014/main" val="1228717218"/>
                    </a:ext>
                  </a:extLst>
                </a:gridCol>
                <a:gridCol w="1216926">
                  <a:extLst>
                    <a:ext uri="{9D8B030D-6E8A-4147-A177-3AD203B41FA5}">
                      <a16:colId xmlns:a16="http://schemas.microsoft.com/office/drawing/2014/main" val="4089286205"/>
                    </a:ext>
                  </a:extLst>
                </a:gridCol>
              </a:tblGrid>
              <a:tr h="366057">
                <a:tc>
                  <a:txBody>
                    <a:bodyPr/>
                    <a:lstStyle/>
                    <a:p>
                      <a:endParaRPr lang="en-US" dirty="0"/>
                    </a:p>
                  </a:txBody>
                  <a:tcPr/>
                </a:tc>
                <a:tc>
                  <a:txBody>
                    <a:bodyPr/>
                    <a:lstStyle/>
                    <a:p>
                      <a:pPr algn="ctr"/>
                      <a:r>
                        <a:rPr lang="en-US" dirty="0"/>
                        <a:t>P</a:t>
                      </a:r>
                    </a:p>
                  </a:txBody>
                  <a:tcPr/>
                </a:tc>
                <a:tc>
                  <a:txBody>
                    <a:bodyPr/>
                    <a:lstStyle/>
                    <a:p>
                      <a:pPr algn="ctr"/>
                      <a:r>
                        <a:rPr lang="en-US" dirty="0"/>
                        <a:t>N</a:t>
                      </a:r>
                    </a:p>
                  </a:txBody>
                  <a:tcPr/>
                </a:tc>
                <a:extLst>
                  <a:ext uri="{0D108BD9-81ED-4DB2-BD59-A6C34878D82A}">
                    <a16:rowId xmlns:a16="http://schemas.microsoft.com/office/drawing/2014/main" val="2016682658"/>
                  </a:ext>
                </a:extLst>
              </a:tr>
              <a:tr h="370840">
                <a:tc>
                  <a:txBody>
                    <a:bodyPr/>
                    <a:lstStyle/>
                    <a:p>
                      <a:pPr algn="ctr"/>
                      <a:r>
                        <a:rPr lang="en-US" dirty="0"/>
                        <a:t>P</a:t>
                      </a:r>
                    </a:p>
                  </a:txBody>
                  <a:tcPr/>
                </a:tc>
                <a:tc>
                  <a:txBody>
                    <a:bodyPr/>
                    <a:lstStyle/>
                    <a:p>
                      <a:pPr algn="ctr"/>
                      <a:r>
                        <a:rPr lang="en-US" dirty="0"/>
                        <a:t>TP</a:t>
                      </a:r>
                    </a:p>
                    <a:p>
                      <a:pPr algn="ctr"/>
                      <a:r>
                        <a:rPr lang="en-US" dirty="0"/>
                        <a:t>20</a:t>
                      </a:r>
                    </a:p>
                  </a:txBody>
                  <a:tcPr/>
                </a:tc>
                <a:tc>
                  <a:txBody>
                    <a:bodyPr/>
                    <a:lstStyle/>
                    <a:p>
                      <a:pPr algn="ctr"/>
                      <a:r>
                        <a:rPr lang="en-US" dirty="0"/>
                        <a:t>FP</a:t>
                      </a:r>
                    </a:p>
                    <a:p>
                      <a:pPr algn="ctr"/>
                      <a:r>
                        <a:rPr lang="en-US" dirty="0"/>
                        <a:t>10</a:t>
                      </a:r>
                    </a:p>
                  </a:txBody>
                  <a:tcPr/>
                </a:tc>
                <a:extLst>
                  <a:ext uri="{0D108BD9-81ED-4DB2-BD59-A6C34878D82A}">
                    <a16:rowId xmlns:a16="http://schemas.microsoft.com/office/drawing/2014/main" val="4097918964"/>
                  </a:ext>
                </a:extLst>
              </a:tr>
              <a:tr h="370840">
                <a:tc>
                  <a:txBody>
                    <a:bodyPr/>
                    <a:lstStyle/>
                    <a:p>
                      <a:pPr algn="ctr"/>
                      <a:r>
                        <a:rPr lang="en-US" dirty="0"/>
                        <a:t>N</a:t>
                      </a:r>
                    </a:p>
                  </a:txBody>
                  <a:tcPr/>
                </a:tc>
                <a:tc>
                  <a:txBody>
                    <a:bodyPr/>
                    <a:lstStyle/>
                    <a:p>
                      <a:pPr algn="ctr"/>
                      <a:r>
                        <a:rPr lang="en-US" dirty="0"/>
                        <a:t>FN</a:t>
                      </a:r>
                    </a:p>
                    <a:p>
                      <a:pPr algn="ctr"/>
                      <a:r>
                        <a:rPr lang="en-US" dirty="0"/>
                        <a:t>45</a:t>
                      </a:r>
                    </a:p>
                  </a:txBody>
                  <a:tcPr/>
                </a:tc>
                <a:tc>
                  <a:txBody>
                    <a:bodyPr/>
                    <a:lstStyle/>
                    <a:p>
                      <a:pPr algn="ctr"/>
                      <a:r>
                        <a:rPr lang="en-US" dirty="0"/>
                        <a:t>TN</a:t>
                      </a:r>
                    </a:p>
                    <a:p>
                      <a:pPr algn="ctr"/>
                      <a:r>
                        <a:rPr lang="en-US" dirty="0"/>
                        <a:t>25</a:t>
                      </a:r>
                    </a:p>
                  </a:txBody>
                  <a:tcPr/>
                </a:tc>
                <a:extLst>
                  <a:ext uri="{0D108BD9-81ED-4DB2-BD59-A6C34878D82A}">
                    <a16:rowId xmlns:a16="http://schemas.microsoft.com/office/drawing/2014/main" val="1172719005"/>
                  </a:ext>
                </a:extLst>
              </a:tr>
            </a:tbl>
          </a:graphicData>
        </a:graphic>
      </p:graphicFrame>
      <p:sp>
        <p:nvSpPr>
          <p:cNvPr id="5" name="TextBox 4">
            <a:extLst>
              <a:ext uri="{FF2B5EF4-FFF2-40B4-BE49-F238E27FC236}">
                <a16:creationId xmlns:a16="http://schemas.microsoft.com/office/drawing/2014/main" id="{1E75D644-4FE5-9744-BA2C-F04C3D38174E}"/>
              </a:ext>
            </a:extLst>
          </p:cNvPr>
          <p:cNvSpPr txBox="1"/>
          <p:nvPr/>
        </p:nvSpPr>
        <p:spPr>
          <a:xfrm>
            <a:off x="1908108" y="3754992"/>
            <a:ext cx="7049069" cy="646331"/>
          </a:xfrm>
          <a:prstGeom prst="rect">
            <a:avLst/>
          </a:prstGeom>
          <a:noFill/>
        </p:spPr>
        <p:txBody>
          <a:bodyPr wrap="square" rtlCol="0">
            <a:spAutoFit/>
          </a:bodyPr>
          <a:lstStyle/>
          <a:p>
            <a:r>
              <a:rPr lang="en-CA" b="1" dirty="0"/>
              <a:t>Specificity</a:t>
            </a:r>
            <a:r>
              <a:rPr lang="en-CA" dirty="0"/>
              <a:t> = (TN ) / (TN +FP)</a:t>
            </a:r>
          </a:p>
          <a:p>
            <a:endParaRPr lang="en-CA" dirty="0"/>
          </a:p>
        </p:txBody>
      </p:sp>
      <p:sp>
        <p:nvSpPr>
          <p:cNvPr id="6" name="TextBox 5">
            <a:extLst>
              <a:ext uri="{FF2B5EF4-FFF2-40B4-BE49-F238E27FC236}">
                <a16:creationId xmlns:a16="http://schemas.microsoft.com/office/drawing/2014/main" id="{3F0534FD-783D-1E41-92BB-2E353BCB9E88}"/>
              </a:ext>
            </a:extLst>
          </p:cNvPr>
          <p:cNvSpPr txBox="1"/>
          <p:nvPr/>
        </p:nvSpPr>
        <p:spPr>
          <a:xfrm>
            <a:off x="6619164" y="1901978"/>
            <a:ext cx="853760" cy="369332"/>
          </a:xfrm>
          <a:prstGeom prst="rect">
            <a:avLst/>
          </a:prstGeom>
          <a:noFill/>
        </p:spPr>
        <p:txBody>
          <a:bodyPr wrap="none" rtlCol="0">
            <a:spAutoFit/>
          </a:bodyPr>
          <a:lstStyle/>
          <a:p>
            <a:r>
              <a:rPr lang="en-US" dirty="0"/>
              <a:t>P = 30</a:t>
            </a:r>
          </a:p>
        </p:txBody>
      </p:sp>
      <p:sp>
        <p:nvSpPr>
          <p:cNvPr id="7" name="TextBox 6">
            <a:extLst>
              <a:ext uri="{FF2B5EF4-FFF2-40B4-BE49-F238E27FC236}">
                <a16:creationId xmlns:a16="http://schemas.microsoft.com/office/drawing/2014/main" id="{8FB41B67-B6E6-CF49-9658-87E7A337F074}"/>
              </a:ext>
            </a:extLst>
          </p:cNvPr>
          <p:cNvSpPr txBox="1"/>
          <p:nvPr/>
        </p:nvSpPr>
        <p:spPr>
          <a:xfrm>
            <a:off x="6619164" y="2599463"/>
            <a:ext cx="870751" cy="369332"/>
          </a:xfrm>
          <a:prstGeom prst="rect">
            <a:avLst/>
          </a:prstGeom>
          <a:noFill/>
        </p:spPr>
        <p:txBody>
          <a:bodyPr wrap="none" rtlCol="0">
            <a:spAutoFit/>
          </a:bodyPr>
          <a:lstStyle/>
          <a:p>
            <a:r>
              <a:rPr lang="en-US" dirty="0"/>
              <a:t>N = 70</a:t>
            </a:r>
          </a:p>
        </p:txBody>
      </p:sp>
      <p:sp>
        <p:nvSpPr>
          <p:cNvPr id="8" name="TextBox 7">
            <a:extLst>
              <a:ext uri="{FF2B5EF4-FFF2-40B4-BE49-F238E27FC236}">
                <a16:creationId xmlns:a16="http://schemas.microsoft.com/office/drawing/2014/main" id="{7724D484-56C5-6B4A-8CE8-2840EE0EC278}"/>
              </a:ext>
            </a:extLst>
          </p:cNvPr>
          <p:cNvSpPr txBox="1"/>
          <p:nvPr/>
        </p:nvSpPr>
        <p:spPr>
          <a:xfrm>
            <a:off x="4121496" y="3150377"/>
            <a:ext cx="1080424" cy="369332"/>
          </a:xfrm>
          <a:prstGeom prst="rect">
            <a:avLst/>
          </a:prstGeom>
          <a:noFill/>
        </p:spPr>
        <p:txBody>
          <a:bodyPr wrap="none" rtlCol="0">
            <a:spAutoFit/>
          </a:bodyPr>
          <a:lstStyle/>
          <a:p>
            <a:r>
              <a:rPr lang="en-US" dirty="0"/>
              <a:t>Yes = 65</a:t>
            </a:r>
          </a:p>
        </p:txBody>
      </p:sp>
      <p:sp>
        <p:nvSpPr>
          <p:cNvPr id="9" name="TextBox 8">
            <a:extLst>
              <a:ext uri="{FF2B5EF4-FFF2-40B4-BE49-F238E27FC236}">
                <a16:creationId xmlns:a16="http://schemas.microsoft.com/office/drawing/2014/main" id="{C08B2FDF-0341-DF40-B256-D5B4F7C0A0D0}"/>
              </a:ext>
            </a:extLst>
          </p:cNvPr>
          <p:cNvSpPr txBox="1"/>
          <p:nvPr/>
        </p:nvSpPr>
        <p:spPr>
          <a:xfrm>
            <a:off x="5322371" y="3138985"/>
            <a:ext cx="998991" cy="369332"/>
          </a:xfrm>
          <a:prstGeom prst="rect">
            <a:avLst/>
          </a:prstGeom>
          <a:noFill/>
        </p:spPr>
        <p:txBody>
          <a:bodyPr wrap="none" rtlCol="0">
            <a:spAutoFit/>
          </a:bodyPr>
          <a:lstStyle/>
          <a:p>
            <a:r>
              <a:rPr lang="en-US" dirty="0"/>
              <a:t>No = 35</a:t>
            </a:r>
          </a:p>
        </p:txBody>
      </p:sp>
      <p:sp>
        <p:nvSpPr>
          <p:cNvPr id="11" name="TextBox 10">
            <a:extLst>
              <a:ext uri="{FF2B5EF4-FFF2-40B4-BE49-F238E27FC236}">
                <a16:creationId xmlns:a16="http://schemas.microsoft.com/office/drawing/2014/main" id="{8976F12D-6F10-2148-B724-DCBD842A8072}"/>
              </a:ext>
            </a:extLst>
          </p:cNvPr>
          <p:cNvSpPr txBox="1"/>
          <p:nvPr/>
        </p:nvSpPr>
        <p:spPr>
          <a:xfrm>
            <a:off x="1801504" y="917302"/>
            <a:ext cx="1672253" cy="369332"/>
          </a:xfrm>
          <a:prstGeom prst="rect">
            <a:avLst/>
          </a:prstGeom>
          <a:noFill/>
        </p:spPr>
        <p:txBody>
          <a:bodyPr wrap="none" rtlCol="0">
            <a:spAutoFit/>
          </a:bodyPr>
          <a:lstStyle/>
          <a:p>
            <a:r>
              <a:rPr lang="en-CA" b="1" dirty="0"/>
              <a:t>4. Specificity:</a:t>
            </a:r>
          </a:p>
        </p:txBody>
      </p:sp>
      <p:sp>
        <p:nvSpPr>
          <p:cNvPr id="10" name="Oval 9">
            <a:extLst>
              <a:ext uri="{FF2B5EF4-FFF2-40B4-BE49-F238E27FC236}">
                <a16:creationId xmlns:a16="http://schemas.microsoft.com/office/drawing/2014/main" id="{218D91C7-4293-2D4A-AF08-D9E27CCFE23F}"/>
              </a:ext>
            </a:extLst>
          </p:cNvPr>
          <p:cNvSpPr/>
          <p:nvPr/>
        </p:nvSpPr>
        <p:spPr>
          <a:xfrm rot="5400000">
            <a:off x="4908648" y="1847229"/>
            <a:ext cx="1964565" cy="805621"/>
          </a:xfrm>
          <a:prstGeom prst="ellipse">
            <a:avLst/>
          </a:prstGeom>
          <a:noFill/>
          <a:ln w="3175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430771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Performance Measures </a:t>
            </a:r>
          </a:p>
        </p:txBody>
      </p:sp>
      <p:sp>
        <p:nvSpPr>
          <p:cNvPr id="12" name="Content Placeholder 11">
            <a:extLst>
              <a:ext uri="{FF2B5EF4-FFF2-40B4-BE49-F238E27FC236}">
                <a16:creationId xmlns:a16="http://schemas.microsoft.com/office/drawing/2014/main" id="{BB317AA4-5036-0D4B-8A57-41CA8004EABA}"/>
              </a:ext>
            </a:extLst>
          </p:cNvPr>
          <p:cNvSpPr>
            <a:spLocks noGrp="1"/>
          </p:cNvSpPr>
          <p:nvPr>
            <p:ph idx="1"/>
          </p:nvPr>
        </p:nvSpPr>
        <p:spPr>
          <a:xfrm>
            <a:off x="1717040" y="1200151"/>
            <a:ext cx="4008196" cy="3678924"/>
          </a:xfrm>
        </p:spPr>
        <p:txBody>
          <a:bodyPr/>
          <a:lstStyle/>
          <a:p>
            <a:pPr marL="0" indent="0">
              <a:buNone/>
            </a:pPr>
            <a:r>
              <a:rPr lang="en-CA" b="1" dirty="0"/>
              <a:t>Specificity </a:t>
            </a:r>
          </a:p>
          <a:p>
            <a:r>
              <a:rPr lang="en-CA" dirty="0"/>
              <a:t>Specificity relates to the test's ability to correctly reject healthy patients without a condition.</a:t>
            </a:r>
          </a:p>
          <a:p>
            <a:r>
              <a:rPr lang="en-CA" dirty="0"/>
              <a:t>Specificity is a measure that tells us what proportion people who are actually negative but were mistaken as positives.</a:t>
            </a:r>
          </a:p>
          <a:p>
            <a:pPr lvl="1"/>
            <a:r>
              <a:rPr lang="en-CA" dirty="0"/>
              <a:t>Example: how many healthy people were actually classified as sick.</a:t>
            </a:r>
          </a:p>
          <a:p>
            <a:pPr marL="0" indent="0">
              <a:buNone/>
            </a:pPr>
            <a:endParaRPr lang="en-US" dirty="0"/>
          </a:p>
        </p:txBody>
      </p:sp>
      <p:pic>
        <p:nvPicPr>
          <p:cNvPr id="3" name="Picture 2">
            <a:extLst>
              <a:ext uri="{FF2B5EF4-FFF2-40B4-BE49-F238E27FC236}">
                <a16:creationId xmlns:a16="http://schemas.microsoft.com/office/drawing/2014/main" id="{97DDFAA4-2444-D94E-998E-0E4B7B968D22}"/>
              </a:ext>
            </a:extLst>
          </p:cNvPr>
          <p:cNvPicPr>
            <a:picLocks noChangeAspect="1"/>
          </p:cNvPicPr>
          <p:nvPr/>
        </p:nvPicPr>
        <p:blipFill>
          <a:blip r:embed="rId2"/>
          <a:stretch>
            <a:fillRect/>
          </a:stretch>
        </p:blipFill>
        <p:spPr>
          <a:xfrm>
            <a:off x="5945496" y="832513"/>
            <a:ext cx="2794000" cy="4046561"/>
          </a:xfrm>
          <a:prstGeom prst="rect">
            <a:avLst/>
          </a:prstGeom>
        </p:spPr>
      </p:pic>
      <p:sp>
        <p:nvSpPr>
          <p:cNvPr id="5" name="TextBox 4">
            <a:extLst>
              <a:ext uri="{FF2B5EF4-FFF2-40B4-BE49-F238E27FC236}">
                <a16:creationId xmlns:a16="http://schemas.microsoft.com/office/drawing/2014/main" id="{5DE31A7B-338A-D14B-AF8A-F2E3E019E300}"/>
              </a:ext>
            </a:extLst>
          </p:cNvPr>
          <p:cNvSpPr txBox="1"/>
          <p:nvPr/>
        </p:nvSpPr>
        <p:spPr>
          <a:xfrm>
            <a:off x="5433960" y="4879074"/>
            <a:ext cx="3817071" cy="184666"/>
          </a:xfrm>
          <a:prstGeom prst="rect">
            <a:avLst/>
          </a:prstGeom>
          <a:noFill/>
        </p:spPr>
        <p:txBody>
          <a:bodyPr wrap="none" rtlCol="0">
            <a:spAutoFit/>
          </a:bodyPr>
          <a:lstStyle/>
          <a:p>
            <a:r>
              <a:rPr lang="en-US" sz="600" dirty="0"/>
              <a:t>Source: from Wikipedia: https://</a:t>
            </a:r>
            <a:r>
              <a:rPr lang="en-US" sz="600" dirty="0" err="1"/>
              <a:t>en.wikipedia.org</a:t>
            </a:r>
            <a:r>
              <a:rPr lang="en-US" sz="600" dirty="0"/>
              <a:t>/wiki/</a:t>
            </a:r>
            <a:r>
              <a:rPr lang="en-US" sz="600" dirty="0" err="1"/>
              <a:t>Precision_and_recall</a:t>
            </a:r>
            <a:r>
              <a:rPr lang="en-US" sz="600" dirty="0"/>
              <a:t>#/media/</a:t>
            </a:r>
            <a:r>
              <a:rPr lang="en-US" sz="600" dirty="0" err="1"/>
              <a:t>File:Precisionrecall.svg</a:t>
            </a:r>
            <a:r>
              <a:rPr lang="en-US" sz="600" dirty="0"/>
              <a:t> </a:t>
            </a:r>
          </a:p>
        </p:txBody>
      </p:sp>
    </p:spTree>
    <p:extLst>
      <p:ext uri="{BB962C8B-B14F-4D97-AF65-F5344CB8AC3E}">
        <p14:creationId xmlns:p14="http://schemas.microsoft.com/office/powerpoint/2010/main" val="23528796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Performance Measures </a:t>
            </a:r>
          </a:p>
        </p:txBody>
      </p:sp>
      <p:sp>
        <p:nvSpPr>
          <p:cNvPr id="12" name="Content Placeholder 11">
            <a:extLst>
              <a:ext uri="{FF2B5EF4-FFF2-40B4-BE49-F238E27FC236}">
                <a16:creationId xmlns:a16="http://schemas.microsoft.com/office/drawing/2014/main" id="{BB317AA4-5036-0D4B-8A57-41CA8004EABA}"/>
              </a:ext>
            </a:extLst>
          </p:cNvPr>
          <p:cNvSpPr>
            <a:spLocks noGrp="1"/>
          </p:cNvSpPr>
          <p:nvPr>
            <p:ph idx="1"/>
          </p:nvPr>
        </p:nvSpPr>
        <p:spPr>
          <a:xfrm>
            <a:off x="1717040" y="1200151"/>
            <a:ext cx="6969760" cy="2423582"/>
          </a:xfrm>
        </p:spPr>
        <p:txBody>
          <a:bodyPr/>
          <a:lstStyle/>
          <a:p>
            <a:pPr marL="0" indent="0">
              <a:buNone/>
            </a:pPr>
            <a:r>
              <a:rPr lang="en-CA" b="1" dirty="0"/>
              <a:t>F1-Score</a:t>
            </a:r>
          </a:p>
          <a:p>
            <a:r>
              <a:rPr lang="en-CA" dirty="0"/>
              <a:t>If there is a way by which we can use some of these measures at the same time!</a:t>
            </a:r>
          </a:p>
          <a:p>
            <a:r>
              <a:rPr lang="en-CA" dirty="0"/>
              <a:t>F1-Score</a:t>
            </a:r>
          </a:p>
          <a:p>
            <a:pPr marL="457200" lvl="1" indent="0">
              <a:buNone/>
            </a:pPr>
            <a:r>
              <a:rPr lang="en-CA" dirty="0"/>
              <a:t>	F1-Score = 2 * Precision * Recall / (Precision + Recall)</a:t>
            </a:r>
          </a:p>
          <a:p>
            <a:pPr marL="0" indent="0">
              <a:buNone/>
            </a:pPr>
            <a:endParaRPr lang="en-US" dirty="0"/>
          </a:p>
        </p:txBody>
      </p:sp>
    </p:spTree>
    <p:extLst>
      <p:ext uri="{BB962C8B-B14F-4D97-AF65-F5344CB8AC3E}">
        <p14:creationId xmlns:p14="http://schemas.microsoft.com/office/powerpoint/2010/main" val="34287285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Performance Measures </a:t>
            </a:r>
          </a:p>
        </p:txBody>
      </p:sp>
      <p:sp>
        <p:nvSpPr>
          <p:cNvPr id="10" name="Content Placeholder 9">
            <a:extLst>
              <a:ext uri="{FF2B5EF4-FFF2-40B4-BE49-F238E27FC236}">
                <a16:creationId xmlns:a16="http://schemas.microsoft.com/office/drawing/2014/main" id="{F4695754-F8B3-9D45-920E-86646C5EEC75}"/>
              </a:ext>
            </a:extLst>
          </p:cNvPr>
          <p:cNvSpPr>
            <a:spLocks noGrp="1"/>
          </p:cNvSpPr>
          <p:nvPr>
            <p:ph idx="1"/>
          </p:nvPr>
        </p:nvSpPr>
        <p:spPr>
          <a:xfrm>
            <a:off x="1765805" y="1401227"/>
            <a:ext cx="6969760" cy="3394472"/>
          </a:xfrm>
        </p:spPr>
        <p:txBody>
          <a:bodyPr/>
          <a:lstStyle/>
          <a:p>
            <a:pPr marL="0" indent="0">
              <a:buNone/>
            </a:pPr>
            <a:r>
              <a:rPr lang="en-US" dirty="0"/>
              <a:t>Other Performance measure</a:t>
            </a:r>
          </a:p>
          <a:p>
            <a:pPr marL="0" indent="0">
              <a:buNone/>
            </a:pPr>
            <a:endParaRPr lang="en-US" dirty="0"/>
          </a:p>
          <a:p>
            <a:pPr marL="0" indent="0">
              <a:buNone/>
            </a:pPr>
            <a:endParaRPr lang="en-US" dirty="0"/>
          </a:p>
          <a:p>
            <a:pPr defTabSz="914400" eaLnBrk="0" fontAlgn="base" hangingPunct="0">
              <a:spcBef>
                <a:spcPct val="0"/>
              </a:spcBef>
              <a:spcAft>
                <a:spcPct val="0"/>
              </a:spcAft>
            </a:pPr>
            <a:r>
              <a:rPr lang="en-US" altLang="en-US" dirty="0">
                <a:latin typeface="ArialMT"/>
              </a:rPr>
              <a:t>Efficiency:  </a:t>
            </a:r>
            <a:r>
              <a:rPr lang="en-CA" dirty="0"/>
              <a:t>Computational costs </a:t>
            </a:r>
            <a:endParaRPr lang="en-CA" sz="800" dirty="0"/>
          </a:p>
          <a:p>
            <a:pPr defTabSz="914400" eaLnBrk="0" fontAlgn="base" hangingPunct="0">
              <a:spcBef>
                <a:spcPct val="0"/>
              </a:spcBef>
              <a:spcAft>
                <a:spcPct val="0"/>
              </a:spcAft>
            </a:pPr>
            <a:endParaRPr lang="en-US" altLang="en-US" sz="300" dirty="0"/>
          </a:p>
          <a:p>
            <a:pPr defTabSz="914400" eaLnBrk="0" fontAlgn="base" hangingPunct="0">
              <a:spcBef>
                <a:spcPct val="0"/>
              </a:spcBef>
              <a:spcAft>
                <a:spcPct val="0"/>
              </a:spcAft>
            </a:pPr>
            <a:r>
              <a:rPr lang="en-US" altLang="en-US" dirty="0">
                <a:latin typeface="ArialMT"/>
              </a:rPr>
              <a:t>Robustness: Ability to give consistent performance  under noise </a:t>
            </a:r>
          </a:p>
          <a:p>
            <a:pPr defTabSz="914400" eaLnBrk="0" fontAlgn="base" hangingPunct="0">
              <a:spcBef>
                <a:spcPct val="0"/>
              </a:spcBef>
              <a:spcAft>
                <a:spcPct val="0"/>
              </a:spcAft>
            </a:pPr>
            <a:endParaRPr lang="en-US" altLang="en-US" sz="100" dirty="0"/>
          </a:p>
          <a:p>
            <a:pPr defTabSz="914400" eaLnBrk="0" fontAlgn="base" hangingPunct="0">
              <a:spcBef>
                <a:spcPct val="0"/>
              </a:spcBef>
              <a:spcAft>
                <a:spcPct val="0"/>
              </a:spcAft>
            </a:pPr>
            <a:endParaRPr lang="en-US" altLang="en-US" sz="100" dirty="0"/>
          </a:p>
          <a:p>
            <a:pPr defTabSz="914400" eaLnBrk="0" fontAlgn="base" hangingPunct="0">
              <a:spcBef>
                <a:spcPct val="0"/>
              </a:spcBef>
              <a:spcAft>
                <a:spcPct val="0"/>
              </a:spcAft>
            </a:pPr>
            <a:endParaRPr lang="en-US" altLang="en-US" sz="300" dirty="0"/>
          </a:p>
          <a:p>
            <a:pPr defTabSz="914400" eaLnBrk="0" fontAlgn="base" hangingPunct="0">
              <a:spcBef>
                <a:spcPct val="0"/>
              </a:spcBef>
              <a:spcAft>
                <a:spcPct val="0"/>
              </a:spcAft>
            </a:pPr>
            <a:r>
              <a:rPr lang="en-US" altLang="en-US" dirty="0">
                <a:latin typeface="ArialMT"/>
              </a:rPr>
              <a:t>Scalability:  Ability to deal with large data </a:t>
            </a:r>
          </a:p>
          <a:p>
            <a:pPr defTabSz="914400" eaLnBrk="0" fontAlgn="base" hangingPunct="0">
              <a:spcBef>
                <a:spcPct val="0"/>
              </a:spcBef>
              <a:spcAft>
                <a:spcPct val="0"/>
              </a:spcAft>
            </a:pPr>
            <a:endParaRPr lang="en-US" altLang="en-US" sz="300" dirty="0"/>
          </a:p>
          <a:p>
            <a:pPr marL="0" indent="0">
              <a:buNone/>
            </a:pPr>
            <a:endParaRPr lang="en-US" dirty="0"/>
          </a:p>
        </p:txBody>
      </p:sp>
      <p:pic>
        <p:nvPicPr>
          <p:cNvPr id="1029" name="Picture 5" descr="page17image3700176">
            <a:extLst>
              <a:ext uri="{FF2B5EF4-FFF2-40B4-BE49-F238E27FC236}">
                <a16:creationId xmlns:a16="http://schemas.microsoft.com/office/drawing/2014/main" id="{FE8FF3EF-255A-7742-B26B-F499BC4F75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075" y="-2206625"/>
            <a:ext cx="12700" cy="24892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age17image3700800">
            <a:extLst>
              <a:ext uri="{FF2B5EF4-FFF2-40B4-BE49-F238E27FC236}">
                <a16:creationId xmlns:a16="http://schemas.microsoft.com/office/drawing/2014/main" id="{C6C4524D-7C42-3247-966C-21176F100E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075" y="-2206625"/>
            <a:ext cx="8166100" cy="12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68839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2454F43-2B22-CC48-8EBC-EC1CD3B42F96}"/>
              </a:ext>
            </a:extLst>
          </p:cNvPr>
          <p:cNvPicPr>
            <a:picLocks noChangeAspect="1"/>
          </p:cNvPicPr>
          <p:nvPr/>
        </p:nvPicPr>
        <p:blipFill>
          <a:blip r:embed="rId2"/>
          <a:stretch>
            <a:fillRect/>
          </a:stretch>
        </p:blipFill>
        <p:spPr>
          <a:xfrm>
            <a:off x="5787692" y="1428860"/>
            <a:ext cx="3451844" cy="2067563"/>
          </a:xfrm>
          <a:prstGeom prst="rect">
            <a:avLst/>
          </a:prstGeom>
        </p:spPr>
      </p:pic>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Overfitting vs Underfitting</a:t>
            </a:r>
            <a:endParaRPr lang="en-CA" dirty="0">
              <a:effectLst/>
            </a:endParaRPr>
          </a:p>
        </p:txBody>
      </p:sp>
      <p:sp>
        <p:nvSpPr>
          <p:cNvPr id="3" name="Content Placeholder 2">
            <a:extLst>
              <a:ext uri="{FF2B5EF4-FFF2-40B4-BE49-F238E27FC236}">
                <a16:creationId xmlns:a16="http://schemas.microsoft.com/office/drawing/2014/main" id="{41B6FDB0-839A-4C43-9DB3-462EF0E5F4AC}"/>
              </a:ext>
            </a:extLst>
          </p:cNvPr>
          <p:cNvSpPr>
            <a:spLocks noGrp="1"/>
          </p:cNvSpPr>
          <p:nvPr>
            <p:ph idx="1"/>
          </p:nvPr>
        </p:nvSpPr>
        <p:spPr>
          <a:xfrm>
            <a:off x="1464557" y="1206975"/>
            <a:ext cx="4724703" cy="3637980"/>
          </a:xfrm>
        </p:spPr>
        <p:txBody>
          <a:bodyPr>
            <a:normAutofit fontScale="92500" lnSpcReduction="20000"/>
          </a:bodyPr>
          <a:lstStyle/>
          <a:p>
            <a:r>
              <a:rPr lang="en-CA" dirty="0"/>
              <a:t>There are two issues when it comes to model fitting:</a:t>
            </a:r>
          </a:p>
          <a:p>
            <a:r>
              <a:rPr lang="en-CA" dirty="0"/>
              <a:t>Overfitting</a:t>
            </a:r>
          </a:p>
          <a:p>
            <a:pPr lvl="1"/>
            <a:r>
              <a:rPr lang="en-CA" dirty="0"/>
              <a:t>Over-fitting generally occurs when a model is excessively complex.</a:t>
            </a:r>
          </a:p>
          <a:p>
            <a:pPr lvl="1"/>
            <a:r>
              <a:rPr lang="en-CA" dirty="0"/>
              <a:t>A model that has been overfit will generally have poor generalization capabilities, as it can perform errors due to minor fluctuations in data dues to noise and other parameters which were not modeled during the training process.</a:t>
            </a:r>
          </a:p>
          <a:p>
            <a:r>
              <a:rPr lang="en-CA" dirty="0"/>
              <a:t>Underfitting</a:t>
            </a:r>
          </a:p>
          <a:p>
            <a:pPr lvl="1"/>
            <a:r>
              <a:rPr lang="en-CA" dirty="0"/>
              <a:t>Underfitting occurs when a model is over simplified. </a:t>
            </a:r>
          </a:p>
          <a:p>
            <a:pPr lvl="2"/>
            <a:r>
              <a:rPr lang="en-CA" dirty="0"/>
              <a:t>Easy to avoid</a:t>
            </a:r>
          </a:p>
          <a:p>
            <a:pPr lvl="2"/>
            <a:r>
              <a:rPr lang="en-CA" dirty="0"/>
              <a:t>Just train your model on a bigger data set</a:t>
            </a:r>
          </a:p>
        </p:txBody>
      </p:sp>
    </p:spTree>
    <p:extLst>
      <p:ext uri="{BB962C8B-B14F-4D97-AF65-F5344CB8AC3E}">
        <p14:creationId xmlns:p14="http://schemas.microsoft.com/office/powerpoint/2010/main" val="38724751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98122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r>
              <a:rPr lang="en-CA" dirty="0"/>
              <a:t>How to avoid overfitting?</a:t>
            </a:r>
            <a:endParaRPr lang="en-CA" dirty="0">
              <a:effectLst/>
            </a:endParaRPr>
          </a:p>
        </p:txBody>
      </p:sp>
      <p:sp>
        <p:nvSpPr>
          <p:cNvPr id="3" name="Content Placeholder 2">
            <a:extLst>
              <a:ext uri="{FF2B5EF4-FFF2-40B4-BE49-F238E27FC236}">
                <a16:creationId xmlns:a16="http://schemas.microsoft.com/office/drawing/2014/main" id="{41B6FDB0-839A-4C43-9DB3-462EF0E5F4AC}"/>
              </a:ext>
            </a:extLst>
          </p:cNvPr>
          <p:cNvSpPr>
            <a:spLocks noGrp="1"/>
          </p:cNvSpPr>
          <p:nvPr>
            <p:ph idx="1"/>
          </p:nvPr>
        </p:nvSpPr>
        <p:spPr/>
        <p:txBody>
          <a:bodyPr/>
          <a:lstStyle/>
          <a:p>
            <a:r>
              <a:rPr lang="en-US" dirty="0"/>
              <a:t>The more complex the problem gets, the more complex the algorithm needs to be</a:t>
            </a:r>
          </a:p>
          <a:p>
            <a:r>
              <a:rPr lang="en-US" dirty="0"/>
              <a:t>Most tasks in this current day and age are complex</a:t>
            </a:r>
          </a:p>
          <a:p>
            <a:pPr marL="0" indent="0">
              <a:buNone/>
            </a:pPr>
            <a:r>
              <a:rPr lang="en-US" dirty="0"/>
              <a:t>How to avoid overfitting?</a:t>
            </a:r>
          </a:p>
          <a:p>
            <a:r>
              <a:rPr lang="en-US" dirty="0"/>
              <a:t>The easiest way to avoid overfitting is to have a very large training data</a:t>
            </a:r>
          </a:p>
          <a:p>
            <a:pPr lvl="1"/>
            <a:r>
              <a:rPr lang="en-US" dirty="0"/>
              <a:t>Too big to overfit</a:t>
            </a:r>
          </a:p>
          <a:p>
            <a:pPr lvl="1"/>
            <a:r>
              <a:rPr lang="en-US" dirty="0"/>
              <a:t>You’ve seen it all for you to overfit</a:t>
            </a:r>
          </a:p>
          <a:p>
            <a:r>
              <a:rPr lang="en-US" dirty="0"/>
              <a:t>Reduce model complexity </a:t>
            </a:r>
          </a:p>
          <a:p>
            <a:r>
              <a:rPr lang="en-US" dirty="0"/>
              <a:t>Choose models that generalize well</a:t>
            </a:r>
          </a:p>
          <a:p>
            <a:r>
              <a:rPr lang="en-US" dirty="0"/>
              <a:t>Regularization</a:t>
            </a:r>
          </a:p>
          <a:p>
            <a:pPr lvl="1"/>
            <a:r>
              <a:rPr lang="en-US" dirty="0"/>
              <a:t>A more sophisticated way to avoid overfitting </a:t>
            </a:r>
          </a:p>
          <a:p>
            <a:endParaRPr lang="en-US" dirty="0"/>
          </a:p>
          <a:p>
            <a:endParaRPr lang="en-CA" dirty="0"/>
          </a:p>
        </p:txBody>
      </p:sp>
    </p:spTree>
    <p:extLst>
      <p:ext uri="{BB962C8B-B14F-4D97-AF65-F5344CB8AC3E}">
        <p14:creationId xmlns:p14="http://schemas.microsoft.com/office/powerpoint/2010/main" val="30414873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Regularization</a:t>
            </a:r>
            <a:endParaRPr lang="en-CA" dirty="0">
              <a:effectLst/>
            </a:endParaRPr>
          </a:p>
        </p:txBody>
      </p:sp>
      <p:sp>
        <p:nvSpPr>
          <p:cNvPr id="3" name="Content Placeholder 2">
            <a:extLst>
              <a:ext uri="{FF2B5EF4-FFF2-40B4-BE49-F238E27FC236}">
                <a16:creationId xmlns:a16="http://schemas.microsoft.com/office/drawing/2014/main" id="{41B6FDB0-839A-4C43-9DB3-462EF0E5F4AC}"/>
              </a:ext>
            </a:extLst>
          </p:cNvPr>
          <p:cNvSpPr>
            <a:spLocks noGrp="1"/>
          </p:cNvSpPr>
          <p:nvPr>
            <p:ph idx="1"/>
          </p:nvPr>
        </p:nvSpPr>
        <p:spPr/>
        <p:txBody>
          <a:bodyPr>
            <a:normAutofit/>
          </a:bodyPr>
          <a:lstStyle/>
          <a:p>
            <a:r>
              <a:rPr lang="en-CA" b="1" dirty="0"/>
              <a:t>Regularization</a:t>
            </a:r>
            <a:r>
              <a:rPr lang="en-CA" dirty="0"/>
              <a:t> is a process of introducing additional information in order to solve an ill posed problem or to prevent overfitting.</a:t>
            </a:r>
          </a:p>
          <a:p>
            <a:r>
              <a:rPr lang="en-CA" dirty="0"/>
              <a:t>It adds a </a:t>
            </a:r>
            <a:r>
              <a:rPr lang="en-CA" i="1" dirty="0"/>
              <a:t>regularization</a:t>
            </a:r>
            <a:r>
              <a:rPr lang="en-CA" dirty="0"/>
              <a:t> </a:t>
            </a:r>
            <a:r>
              <a:rPr lang="en-CA" i="1" dirty="0"/>
              <a:t>term</a:t>
            </a:r>
            <a:r>
              <a:rPr lang="en-CA" dirty="0"/>
              <a:t> in order to prevent the coefficients to fit so perfectly to overfit. </a:t>
            </a:r>
          </a:p>
          <a:p>
            <a:r>
              <a:rPr lang="en-CA" dirty="0"/>
              <a:t>Examples of regularization methods:</a:t>
            </a:r>
          </a:p>
          <a:p>
            <a:pPr lvl="1"/>
            <a:r>
              <a:rPr lang="en-CA" dirty="0"/>
              <a:t>L1 and L2 are the most common types of regularization </a:t>
            </a:r>
          </a:p>
          <a:p>
            <a:pPr lvl="1"/>
            <a:r>
              <a:rPr lang="en-CA" dirty="0"/>
              <a:t>Early stopping</a:t>
            </a:r>
          </a:p>
          <a:p>
            <a:pPr lvl="1"/>
            <a:r>
              <a:rPr lang="en-CA" dirty="0"/>
              <a:t>Other regularization parameters</a:t>
            </a:r>
          </a:p>
          <a:p>
            <a:pPr marL="0" indent="0">
              <a:buNone/>
            </a:pPr>
            <a:endParaRPr lang="en-CA" dirty="0"/>
          </a:p>
        </p:txBody>
      </p:sp>
    </p:spTree>
    <p:extLst>
      <p:ext uri="{BB962C8B-B14F-4D97-AF65-F5344CB8AC3E}">
        <p14:creationId xmlns:p14="http://schemas.microsoft.com/office/powerpoint/2010/main" val="42203079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Regularization: L1 and L2 </a:t>
            </a:r>
            <a:endParaRPr lang="en-CA" dirty="0">
              <a:effectLst/>
            </a:endParaRPr>
          </a:p>
        </p:txBody>
      </p:sp>
      <p:sp>
        <p:nvSpPr>
          <p:cNvPr id="3" name="Content Placeholder 2">
            <a:extLst>
              <a:ext uri="{FF2B5EF4-FFF2-40B4-BE49-F238E27FC236}">
                <a16:creationId xmlns:a16="http://schemas.microsoft.com/office/drawing/2014/main" id="{41B6FDB0-839A-4C43-9DB3-462EF0E5F4AC}"/>
              </a:ext>
            </a:extLst>
          </p:cNvPr>
          <p:cNvSpPr>
            <a:spLocks noGrp="1"/>
          </p:cNvSpPr>
          <p:nvPr>
            <p:ph idx="1"/>
          </p:nvPr>
        </p:nvSpPr>
        <p:spPr>
          <a:xfrm>
            <a:off x="1717040" y="887103"/>
            <a:ext cx="6969760" cy="3707519"/>
          </a:xfrm>
        </p:spPr>
        <p:txBody>
          <a:bodyPr/>
          <a:lstStyle/>
          <a:p>
            <a:r>
              <a:rPr lang="en-CA" dirty="0"/>
              <a:t>The difference between the L1 and L2 is just that L2 is the sum of the square of the weights, while L1 is just the sum of the weights. </a:t>
            </a:r>
          </a:p>
          <a:p>
            <a:r>
              <a:rPr lang="en-CA" dirty="0"/>
              <a:t>They update the general cost function by adding another term known as the regularization term.</a:t>
            </a:r>
          </a:p>
          <a:p>
            <a:r>
              <a:rPr lang="en-CA" dirty="0"/>
              <a:t>L1 regularization on least squares</a:t>
            </a:r>
          </a:p>
          <a:p>
            <a:endParaRPr lang="en-CA" dirty="0"/>
          </a:p>
          <a:p>
            <a:endParaRPr lang="en-CA" dirty="0"/>
          </a:p>
          <a:p>
            <a:r>
              <a:rPr lang="en-CA" dirty="0"/>
              <a:t>L2 regularization on least squares:</a:t>
            </a:r>
          </a:p>
          <a:p>
            <a:endParaRPr lang="en-CA" dirty="0"/>
          </a:p>
          <a:p>
            <a:endParaRPr lang="en-CA" dirty="0"/>
          </a:p>
          <a:p>
            <a:r>
              <a:rPr lang="en-CA" dirty="0"/>
              <a:t>Difference between L2 and L1 regularization</a:t>
            </a:r>
          </a:p>
          <a:p>
            <a:endParaRPr lang="en-CA" dirty="0"/>
          </a:p>
        </p:txBody>
      </p:sp>
      <p:pic>
        <p:nvPicPr>
          <p:cNvPr id="4" name="Picture 3">
            <a:extLst>
              <a:ext uri="{FF2B5EF4-FFF2-40B4-BE49-F238E27FC236}">
                <a16:creationId xmlns:a16="http://schemas.microsoft.com/office/drawing/2014/main" id="{27018A22-A81A-9A45-9F27-BA5A86FBF3D1}"/>
              </a:ext>
            </a:extLst>
          </p:cNvPr>
          <p:cNvPicPr>
            <a:picLocks noChangeAspect="1"/>
          </p:cNvPicPr>
          <p:nvPr/>
        </p:nvPicPr>
        <p:blipFill>
          <a:blip r:embed="rId2"/>
          <a:stretch>
            <a:fillRect/>
          </a:stretch>
        </p:blipFill>
        <p:spPr>
          <a:xfrm>
            <a:off x="3125243" y="2295859"/>
            <a:ext cx="3289300" cy="469900"/>
          </a:xfrm>
          <a:prstGeom prst="rect">
            <a:avLst/>
          </a:prstGeom>
        </p:spPr>
      </p:pic>
      <p:pic>
        <p:nvPicPr>
          <p:cNvPr id="5" name="Picture 4">
            <a:extLst>
              <a:ext uri="{FF2B5EF4-FFF2-40B4-BE49-F238E27FC236}">
                <a16:creationId xmlns:a16="http://schemas.microsoft.com/office/drawing/2014/main" id="{959BC428-E0E6-9A4F-AA84-55F7F51D4B94}"/>
              </a:ext>
            </a:extLst>
          </p:cNvPr>
          <p:cNvPicPr>
            <a:picLocks noChangeAspect="1"/>
          </p:cNvPicPr>
          <p:nvPr/>
        </p:nvPicPr>
        <p:blipFill>
          <a:blip r:embed="rId3"/>
          <a:stretch>
            <a:fillRect/>
          </a:stretch>
        </p:blipFill>
        <p:spPr>
          <a:xfrm>
            <a:off x="3282191" y="3220967"/>
            <a:ext cx="3289300" cy="469900"/>
          </a:xfrm>
          <a:prstGeom prst="rect">
            <a:avLst/>
          </a:prstGeom>
        </p:spPr>
      </p:pic>
      <p:pic>
        <p:nvPicPr>
          <p:cNvPr id="6" name="Picture 5">
            <a:extLst>
              <a:ext uri="{FF2B5EF4-FFF2-40B4-BE49-F238E27FC236}">
                <a16:creationId xmlns:a16="http://schemas.microsoft.com/office/drawing/2014/main" id="{F43F31D6-B11A-1046-B390-E608F33B5224}"/>
              </a:ext>
            </a:extLst>
          </p:cNvPr>
          <p:cNvPicPr>
            <a:picLocks noChangeAspect="1"/>
          </p:cNvPicPr>
          <p:nvPr/>
        </p:nvPicPr>
        <p:blipFill>
          <a:blip r:embed="rId4"/>
          <a:stretch>
            <a:fillRect/>
          </a:stretch>
        </p:blipFill>
        <p:spPr>
          <a:xfrm>
            <a:off x="3606232" y="4038354"/>
            <a:ext cx="2463800" cy="876300"/>
          </a:xfrm>
          <a:prstGeom prst="rect">
            <a:avLst/>
          </a:prstGeom>
        </p:spPr>
      </p:pic>
      <p:sp>
        <p:nvSpPr>
          <p:cNvPr id="7" name="TextBox 6">
            <a:extLst>
              <a:ext uri="{FF2B5EF4-FFF2-40B4-BE49-F238E27FC236}">
                <a16:creationId xmlns:a16="http://schemas.microsoft.com/office/drawing/2014/main" id="{10E3EE3D-170D-4743-B80C-02B8EA3266E1}"/>
              </a:ext>
            </a:extLst>
          </p:cNvPr>
          <p:cNvSpPr txBox="1"/>
          <p:nvPr/>
        </p:nvSpPr>
        <p:spPr>
          <a:xfrm>
            <a:off x="5070143" y="4942109"/>
            <a:ext cx="4137671" cy="215444"/>
          </a:xfrm>
          <a:prstGeom prst="rect">
            <a:avLst/>
          </a:prstGeom>
          <a:noFill/>
        </p:spPr>
        <p:txBody>
          <a:bodyPr wrap="none" rtlCol="0">
            <a:spAutoFit/>
          </a:bodyPr>
          <a:lstStyle/>
          <a:p>
            <a:r>
              <a:rPr lang="en-US" sz="800" i="1" dirty="0">
                <a:solidFill>
                  <a:schemeClr val="bg1">
                    <a:lumMod val="65000"/>
                  </a:schemeClr>
                </a:solidFill>
              </a:rPr>
              <a:t>http://</a:t>
            </a:r>
            <a:r>
              <a:rPr lang="en-US" sz="800" i="1" dirty="0" err="1">
                <a:solidFill>
                  <a:schemeClr val="bg1">
                    <a:lumMod val="65000"/>
                  </a:schemeClr>
                </a:solidFill>
              </a:rPr>
              <a:t>www.chioka.in</a:t>
            </a:r>
            <a:r>
              <a:rPr lang="en-US" sz="800" i="1" dirty="0">
                <a:solidFill>
                  <a:schemeClr val="bg1">
                    <a:lumMod val="65000"/>
                  </a:schemeClr>
                </a:solidFill>
              </a:rPr>
              <a:t>/differences-between-l1-and-l2-as-loss-function-and-regularization/</a:t>
            </a:r>
          </a:p>
        </p:txBody>
      </p:sp>
    </p:spTree>
    <p:extLst>
      <p:ext uri="{BB962C8B-B14F-4D97-AF65-F5344CB8AC3E}">
        <p14:creationId xmlns:p14="http://schemas.microsoft.com/office/powerpoint/2010/main" val="24600407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pPr algn="ctr"/>
            <a:r>
              <a:rPr lang="en-CA" dirty="0"/>
              <a:t>Early Stopping</a:t>
            </a:r>
            <a:endParaRPr lang="en-CA" dirty="0">
              <a:effectLst/>
            </a:endParaRPr>
          </a:p>
        </p:txBody>
      </p:sp>
      <p:sp>
        <p:nvSpPr>
          <p:cNvPr id="3" name="Content Placeholder 2">
            <a:extLst>
              <a:ext uri="{FF2B5EF4-FFF2-40B4-BE49-F238E27FC236}">
                <a16:creationId xmlns:a16="http://schemas.microsoft.com/office/drawing/2014/main" id="{41B6FDB0-839A-4C43-9DB3-462EF0E5F4AC}"/>
              </a:ext>
            </a:extLst>
          </p:cNvPr>
          <p:cNvSpPr>
            <a:spLocks noGrp="1"/>
          </p:cNvSpPr>
          <p:nvPr>
            <p:ph idx="1"/>
          </p:nvPr>
        </p:nvSpPr>
        <p:spPr/>
        <p:txBody>
          <a:bodyPr>
            <a:normAutofit/>
          </a:bodyPr>
          <a:lstStyle/>
          <a:p>
            <a:r>
              <a:rPr lang="en-CA" dirty="0"/>
              <a:t>Early stopping can be viewed as regularization in time. </a:t>
            </a:r>
          </a:p>
          <a:p>
            <a:r>
              <a:rPr lang="en-CA" dirty="0"/>
              <a:t>Intuitively, a training tends to learn more complex functions as the number of iterations increases. </a:t>
            </a:r>
          </a:p>
          <a:p>
            <a:r>
              <a:rPr lang="en-CA" dirty="0"/>
              <a:t>By regularizing on time, the complexity of the model can be controlled, improving generalization.</a:t>
            </a:r>
          </a:p>
          <a:p>
            <a:r>
              <a:rPr lang="en-CA" dirty="0"/>
              <a:t>Early stopping is implemented by splitting the data into training, validating, and testing set</a:t>
            </a:r>
          </a:p>
          <a:p>
            <a:r>
              <a:rPr lang="en-CA" dirty="0"/>
              <a:t>You can train using a training set and then measure the accuracy on a statistically independent validation set. </a:t>
            </a:r>
          </a:p>
          <a:p>
            <a:r>
              <a:rPr lang="en-CA" dirty="0"/>
              <a:t>The training continues until performance on the validation set no longer improves. </a:t>
            </a:r>
          </a:p>
          <a:p>
            <a:r>
              <a:rPr lang="en-CA" dirty="0"/>
              <a:t>The model is then tested on a testing set.</a:t>
            </a:r>
          </a:p>
          <a:p>
            <a:pPr marL="0" indent="0">
              <a:buNone/>
            </a:pPr>
            <a:endParaRPr lang="en-CA" dirty="0"/>
          </a:p>
        </p:txBody>
      </p:sp>
    </p:spTree>
    <p:extLst>
      <p:ext uri="{BB962C8B-B14F-4D97-AF65-F5344CB8AC3E}">
        <p14:creationId xmlns:p14="http://schemas.microsoft.com/office/powerpoint/2010/main" val="40247237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fontScale="90000"/>
          </a:bodyPr>
          <a:lstStyle/>
          <a:p>
            <a:pPr algn="ctr"/>
            <a:r>
              <a:rPr lang="en-CA" dirty="0"/>
              <a:t>Early Stopping:</a:t>
            </a:r>
            <a:br>
              <a:rPr lang="en-CA" dirty="0"/>
            </a:br>
            <a:r>
              <a:rPr lang="en-CA" dirty="0"/>
              <a:t>Validation set vs cross validation</a:t>
            </a:r>
            <a:endParaRPr lang="en-CA" dirty="0">
              <a:effectLst/>
            </a:endParaRPr>
          </a:p>
        </p:txBody>
      </p:sp>
      <p:sp>
        <p:nvSpPr>
          <p:cNvPr id="3" name="Content Placeholder 2">
            <a:extLst>
              <a:ext uri="{FF2B5EF4-FFF2-40B4-BE49-F238E27FC236}">
                <a16:creationId xmlns:a16="http://schemas.microsoft.com/office/drawing/2014/main" id="{41B6FDB0-839A-4C43-9DB3-462EF0E5F4AC}"/>
              </a:ext>
            </a:extLst>
          </p:cNvPr>
          <p:cNvSpPr>
            <a:spLocks noGrp="1"/>
          </p:cNvSpPr>
          <p:nvPr>
            <p:ph idx="1"/>
          </p:nvPr>
        </p:nvSpPr>
        <p:spPr/>
        <p:txBody>
          <a:bodyPr>
            <a:normAutofit/>
          </a:bodyPr>
          <a:lstStyle/>
          <a:p>
            <a:r>
              <a:rPr lang="en-CA" dirty="0"/>
              <a:t>The validation set is used for validation only</a:t>
            </a:r>
          </a:p>
          <a:p>
            <a:r>
              <a:rPr lang="en-CA" dirty="0"/>
              <a:t>The model “never” sees it during training </a:t>
            </a:r>
          </a:p>
          <a:p>
            <a:r>
              <a:rPr lang="en-CA" dirty="0"/>
              <a:t>Cross validation is a different way of generalization</a:t>
            </a:r>
          </a:p>
          <a:p>
            <a:r>
              <a:rPr lang="en-CA" dirty="0"/>
              <a:t>In cross validation, or k-fold cross </a:t>
            </a:r>
            <a:r>
              <a:rPr lang="en-CA" dirty="0" err="1"/>
              <a:t>svalidation</a:t>
            </a:r>
            <a:r>
              <a:rPr lang="en-CA" dirty="0"/>
              <a:t>, the training data is split into multiple sets (as many as k)</a:t>
            </a:r>
          </a:p>
          <a:p>
            <a:r>
              <a:rPr lang="en-CA" dirty="0"/>
              <a:t>The model uses (k-1) sets for training and the last set for validation</a:t>
            </a:r>
          </a:p>
          <a:p>
            <a:r>
              <a:rPr lang="en-CA" dirty="0"/>
              <a:t>The validation set is rotated</a:t>
            </a:r>
          </a:p>
          <a:p>
            <a:r>
              <a:rPr lang="en-CA" dirty="0"/>
              <a:t>Achieves generalization while maintaining regularization </a:t>
            </a:r>
          </a:p>
          <a:p>
            <a:r>
              <a:rPr lang="en-CA" dirty="0"/>
              <a:t>K-fold cross validation is used when your training dataset is not large enough that you can set aside part of it for only validation. </a:t>
            </a:r>
          </a:p>
          <a:p>
            <a:pPr marL="0" indent="0">
              <a:buNone/>
            </a:pPr>
            <a:endParaRPr lang="en-CA" dirty="0"/>
          </a:p>
        </p:txBody>
      </p:sp>
    </p:spTree>
    <p:extLst>
      <p:ext uri="{BB962C8B-B14F-4D97-AF65-F5344CB8AC3E}">
        <p14:creationId xmlns:p14="http://schemas.microsoft.com/office/powerpoint/2010/main" val="3445440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9BAA2-386F-4837-A380-3FD4CC6A645C}"/>
              </a:ext>
            </a:extLst>
          </p:cNvPr>
          <p:cNvSpPr>
            <a:spLocks noGrp="1"/>
          </p:cNvSpPr>
          <p:nvPr>
            <p:ph type="title"/>
          </p:nvPr>
        </p:nvSpPr>
        <p:spPr/>
        <p:txBody>
          <a:bodyPr>
            <a:normAutofit/>
          </a:bodyPr>
          <a:lstStyle/>
          <a:p>
            <a:r>
              <a:rPr lang="en-CA" dirty="0"/>
              <a:t>Model Validation</a:t>
            </a:r>
            <a:endParaRPr lang="en-CA" dirty="0">
              <a:effectLst/>
            </a:endParaRPr>
          </a:p>
        </p:txBody>
      </p:sp>
      <p:sp>
        <p:nvSpPr>
          <p:cNvPr id="3" name="Content Placeholder 2">
            <a:extLst>
              <a:ext uri="{FF2B5EF4-FFF2-40B4-BE49-F238E27FC236}">
                <a16:creationId xmlns:a16="http://schemas.microsoft.com/office/drawing/2014/main" id="{41B6FDB0-839A-4C43-9DB3-462EF0E5F4AC}"/>
              </a:ext>
            </a:extLst>
          </p:cNvPr>
          <p:cNvSpPr>
            <a:spLocks noGrp="1"/>
          </p:cNvSpPr>
          <p:nvPr>
            <p:ph idx="1"/>
          </p:nvPr>
        </p:nvSpPr>
        <p:spPr/>
        <p:txBody>
          <a:bodyPr/>
          <a:lstStyle/>
          <a:p>
            <a:pPr marL="0" indent="0">
              <a:buNone/>
            </a:pPr>
            <a:r>
              <a:rPr lang="en-US" dirty="0"/>
              <a:t>Discussion:</a:t>
            </a:r>
          </a:p>
          <a:p>
            <a:r>
              <a:rPr lang="en-US" dirty="0"/>
              <a:t>The fitting issues reflects the fact that the trained models do not generalize to unseen data. </a:t>
            </a:r>
          </a:p>
          <a:p>
            <a:r>
              <a:rPr lang="en-US" dirty="0"/>
              <a:t>Therefore, there is a need to validate the models before testing it on unseen data. </a:t>
            </a:r>
          </a:p>
          <a:p>
            <a:r>
              <a:rPr lang="en-US" dirty="0"/>
              <a:t>The validation affects the choice of model parameters in training.</a:t>
            </a:r>
          </a:p>
          <a:p>
            <a:r>
              <a:rPr lang="en-US" dirty="0"/>
              <a:t>Python “</a:t>
            </a:r>
            <a:r>
              <a:rPr lang="en-US" dirty="0" err="1"/>
              <a:t>sklearn</a:t>
            </a:r>
            <a:r>
              <a:rPr lang="en-US" dirty="0"/>
              <a:t>” does that for you. </a:t>
            </a:r>
          </a:p>
          <a:p>
            <a:r>
              <a:rPr lang="en-US" dirty="0"/>
              <a:t>For example, you can use </a:t>
            </a:r>
            <a:r>
              <a:rPr lang="en-US" dirty="0" err="1"/>
              <a:t>LogisticRegressionCV</a:t>
            </a:r>
            <a:r>
              <a:rPr lang="en-US" dirty="0"/>
              <a:t> instead of </a:t>
            </a:r>
            <a:r>
              <a:rPr lang="en-US" dirty="0" err="1"/>
              <a:t>LogisticRegression</a:t>
            </a:r>
            <a:endParaRPr lang="en-US" dirty="0"/>
          </a:p>
        </p:txBody>
      </p:sp>
    </p:spTree>
    <p:extLst>
      <p:ext uri="{BB962C8B-B14F-4D97-AF65-F5344CB8AC3E}">
        <p14:creationId xmlns:p14="http://schemas.microsoft.com/office/powerpoint/2010/main" val="29647227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7B6F2769-7194-4217-93D3-3AF3A4742282}">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schemas.microsoft.com/sharepoint/v3/field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14040</TotalTime>
  <Words>2046</Words>
  <Application>Microsoft Macintosh PowerPoint</Application>
  <PresentationFormat>On-screen Show (16:9)</PresentationFormat>
  <Paragraphs>261</Paragraphs>
  <Slides>30</Slides>
  <Notes>0</Notes>
  <HiddenSlides>4</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30</vt:i4>
      </vt:variant>
    </vt:vector>
  </HeadingPairs>
  <TitlesOfParts>
    <vt:vector size="33" baseType="lpstr">
      <vt:lpstr>Arial</vt:lpstr>
      <vt:lpstr>ArialMT</vt:lpstr>
      <vt:lpstr>Office Theme</vt:lpstr>
      <vt:lpstr>Model Tuning, Assessment and Selection </vt:lpstr>
      <vt:lpstr>Model fitting issues</vt:lpstr>
      <vt:lpstr>Overfitting vs Underfitting</vt:lpstr>
      <vt:lpstr>How to avoid overfitting?</vt:lpstr>
      <vt:lpstr>Regularization</vt:lpstr>
      <vt:lpstr>Regularization: L1 and L2 </vt:lpstr>
      <vt:lpstr>Early Stopping</vt:lpstr>
      <vt:lpstr>Early Stopping: Validation set vs cross validation</vt:lpstr>
      <vt:lpstr>Model Validation</vt:lpstr>
      <vt:lpstr>Regularization Parameters tuning</vt:lpstr>
      <vt:lpstr>Model Parameters</vt:lpstr>
      <vt:lpstr>Model Hyper-Parameters</vt:lpstr>
      <vt:lpstr>Hyperparameter tuning</vt:lpstr>
      <vt:lpstr>Bias-Variance Trade-Off</vt:lpstr>
      <vt:lpstr>Bias-Variance Trade-Off</vt:lpstr>
      <vt:lpstr>Bias-Variance Trade-Off</vt:lpstr>
      <vt:lpstr>Learning Curves</vt:lpstr>
      <vt:lpstr>Performance Measures </vt:lpstr>
      <vt:lpstr>Performance Measures </vt:lpstr>
      <vt:lpstr>Performance Measures </vt:lpstr>
      <vt:lpstr>Performance Measures </vt:lpstr>
      <vt:lpstr>Performance Measures </vt:lpstr>
      <vt:lpstr>Performance Measures </vt:lpstr>
      <vt:lpstr>Performance Measures </vt:lpstr>
      <vt:lpstr>Performance Measures </vt:lpstr>
      <vt:lpstr>Performance Measures </vt:lpstr>
      <vt:lpstr>Performance Measures </vt:lpstr>
      <vt:lpstr>Performance Measures </vt:lpstr>
      <vt:lpstr>Performance Measures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Haitham Amar</cp:lastModifiedBy>
  <cp:revision>379</cp:revision>
  <dcterms:created xsi:type="dcterms:W3CDTF">2010-04-12T23:12:02Z</dcterms:created>
  <dcterms:modified xsi:type="dcterms:W3CDTF">2020-02-22T14:00:52Z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